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Raleway"/>
      <p:regular r:id="rId30"/>
      <p:bold r:id="rId31"/>
      <p:italic r:id="rId32"/>
      <p:boldItalic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Varela Round"/>
      <p:regular r:id="rId38"/>
    </p:embeddedFont>
    <p:embeddedFont>
      <p:font typeface="Raleway Light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Light-bold.fntdata"/><Relationship Id="rId20" Type="http://schemas.openxmlformats.org/officeDocument/2006/relationships/slide" Target="slides/slide16.xml"/><Relationship Id="rId42" Type="http://schemas.openxmlformats.org/officeDocument/2006/relationships/font" Target="fonts/RalewayLight-boldItalic.fntdata"/><Relationship Id="rId41" Type="http://schemas.openxmlformats.org/officeDocument/2006/relationships/font" Target="fonts/RalewayLight-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11" Type="http://schemas.openxmlformats.org/officeDocument/2006/relationships/slide" Target="slides/slide7.xml"/><Relationship Id="rId33" Type="http://schemas.openxmlformats.org/officeDocument/2006/relationships/font" Target="fonts/Raleway-boldItalic.fntdata"/><Relationship Id="rId10" Type="http://schemas.openxmlformats.org/officeDocument/2006/relationships/slide" Target="slides/slide6.xml"/><Relationship Id="rId32" Type="http://schemas.openxmlformats.org/officeDocument/2006/relationships/font" Target="fonts/Raleway-italic.fntdata"/><Relationship Id="rId13" Type="http://schemas.openxmlformats.org/officeDocument/2006/relationships/slide" Target="slides/slide9.xml"/><Relationship Id="rId35" Type="http://schemas.openxmlformats.org/officeDocument/2006/relationships/font" Target="fonts/Roboto-bold.fntdata"/><Relationship Id="rId12" Type="http://schemas.openxmlformats.org/officeDocument/2006/relationships/slide" Target="slides/slide8.xml"/><Relationship Id="rId34" Type="http://schemas.openxmlformats.org/officeDocument/2006/relationships/font" Target="fonts/Roboto-regular.fntdata"/><Relationship Id="rId15" Type="http://schemas.openxmlformats.org/officeDocument/2006/relationships/slide" Target="slides/slide11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10.xml"/><Relationship Id="rId36" Type="http://schemas.openxmlformats.org/officeDocument/2006/relationships/font" Target="fonts/Roboto-italic.fntdata"/><Relationship Id="rId17" Type="http://schemas.openxmlformats.org/officeDocument/2006/relationships/slide" Target="slides/slide13.xml"/><Relationship Id="rId39" Type="http://schemas.openxmlformats.org/officeDocument/2006/relationships/font" Target="fonts/RalewayLight-regular.fntdata"/><Relationship Id="rId16" Type="http://schemas.openxmlformats.org/officeDocument/2006/relationships/slide" Target="slides/slide12.xml"/><Relationship Id="rId38" Type="http://schemas.openxmlformats.org/officeDocument/2006/relationships/font" Target="fonts/VarelaRound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6b4ed8de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6b4ed8de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1d88eb238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1d88eb238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6b7db4ab0e_0_9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6b7db4ab0e_0_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8e35bf49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8e35bf49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6b7db4ab0e_0_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6b7db4ab0e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e35bf49f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8e35bf49f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e35bf49f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8e35bf49f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8e35bf49f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8e35bf49f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8e35bf49f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8e35bf49f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8e35bf49f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8e35bf49f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8e35bf49f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8e35bf49f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8e35bf49f3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8e35bf49f3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8e35bf49f3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8e35bf49f3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8e35bf49f3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8e35bf49f3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8e35bf49f3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8e35bf49f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8e35bf49f3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8e35bf49f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6b7db4ab0e_0_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6b7db4ab0e_0_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8e35bf49f3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8e35bf49f3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8e35bf49f3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8e35bf49f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6b7db4ab0e_0_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6b7db4ab0e_0_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8e35bf49f3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8e35bf49f3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6b7db4ab0e_0_9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6b7db4ab0e_0_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118b3a585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118b3a585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0001b312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0001b312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Title" type="title">
  <p:cSld name="TITLE">
    <p:bg>
      <p:bgPr>
        <a:solidFill>
          <a:srgbClr val="F76C6C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0900" y="769825"/>
            <a:ext cx="2442474" cy="360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/>
          <p:nvPr>
            <p:ph type="title"/>
          </p:nvPr>
        </p:nvSpPr>
        <p:spPr>
          <a:xfrm>
            <a:off x="1835550" y="159845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2" type="title"/>
          </p:nvPr>
        </p:nvSpPr>
        <p:spPr>
          <a:xfrm>
            <a:off x="3036450" y="3225675"/>
            <a:ext cx="3071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bg>
      <p:bgPr>
        <a:solidFill>
          <a:srgbClr val="F99797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170290" y="771750"/>
            <a:ext cx="2803416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 1">
  <p:cSld name="TITLE_1_1">
    <p:bg>
      <p:bgPr>
        <a:solidFill>
          <a:srgbClr val="F76C6C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 b="258" l="0" r="0" t="258"/>
          <a:stretch/>
        </p:blipFill>
        <p:spPr>
          <a:xfrm rot="10800000">
            <a:off x="3170289" y="771750"/>
            <a:ext cx="2803417" cy="35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21" name="Google Shape;2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">
  <p:cSld name="CUSTOM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99150" y="1973574"/>
            <a:ext cx="3545702" cy="119635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ONE_COLUMN_TEXT">
    <p:bg>
      <p:bgPr>
        <a:solidFill>
          <a:srgbClr val="F99797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254900" y="1718925"/>
            <a:ext cx="27837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title"/>
          </p:nvPr>
        </p:nvSpPr>
        <p:spPr>
          <a:xfrm>
            <a:off x="3962400" y="2002350"/>
            <a:ext cx="3972600" cy="72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038600" y="2679825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0025" y="777875"/>
            <a:ext cx="3414675" cy="263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">
  <p:cSld name="ONE_COLUMN_TEXT_2_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7" name="Google Shape;37;p7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>
            <p:ph idx="2" type="title"/>
          </p:nvPr>
        </p:nvSpPr>
        <p:spPr>
          <a:xfrm>
            <a:off x="1245600" y="882000"/>
            <a:ext cx="67914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3" type="subTitle"/>
          </p:nvPr>
        </p:nvSpPr>
        <p:spPr>
          <a:xfrm>
            <a:off x="1249200" y="1414800"/>
            <a:ext cx="679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4" type="body"/>
          </p:nvPr>
        </p:nvSpPr>
        <p:spPr>
          <a:xfrm>
            <a:off x="1249200" y="1998600"/>
            <a:ext cx="67914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 Split">
  <p:cSld name="ONE_COLUMN_TEXT_2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126000" y="1998600"/>
            <a:ext cx="44259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3" type="title"/>
          </p:nvPr>
        </p:nvSpPr>
        <p:spPr>
          <a:xfrm>
            <a:off x="126815" y="1009050"/>
            <a:ext cx="44259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4" type="subTitle"/>
          </p:nvPr>
        </p:nvSpPr>
        <p:spPr>
          <a:xfrm>
            <a:off x="126815" y="1719575"/>
            <a:ext cx="4425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 with Patern">
  <p:cSld name="ONE_COLUMN_TEXT_2_1_1">
    <p:bg>
      <p:bgPr>
        <a:solidFill>
          <a:srgbClr val="F76C6C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1637" y="1"/>
            <a:ext cx="6372362" cy="51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">
  <p:cSld name="ONE_COLUMN_TEXT_2_1_1_2">
    <p:bg>
      <p:bgPr>
        <a:solidFill>
          <a:srgbClr val="F76C6C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0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with Patern">
  <p:cSld name="ONE_COLUMN_TEXT_2_1_1_1"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000" y="0"/>
            <a:ext cx="6371999" cy="51695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ONE_COLUMN_TEXT_2_1_1_1_1">
    <p:bg>
      <p:bgPr>
        <a:solidFill>
          <a:srgbClr val="FF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2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">
  <p:cSld name="TITLE_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8" name="Google Shape;68;p1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1458450" y="5263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  <a:defRPr b="1"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">
  <p:cSld name="ONE_COLUMN_TEXT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1">
  <p:cSld name="TITLE_3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">
  <p:cSld name="ONE_COLUMN_TEXT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89" name="Google Shape;89;p18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2" name="Google Shape;92;p18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1">
  <p:cSld name="ONE_COLUMN_TEXT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2">
  <p:cSld name="TITLE_4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2">
  <p:cSld name="ONE_COLUMN_TEXT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1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9" name="Google Shape;109;p21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3">
  <p:cSld name="ONE_COLUMN_TEXT_4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5" name="Google Shape;115;p22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3">
  <p:cSld name="TITLE_5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0" name="Google Shape;120;p2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4">
  <p:cSld name="ONE_COLUMN_TEXT_5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4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7" name="Google Shape;127;p24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 1">
  <p:cSld name="ONE_COLUMN_TEXT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130" name="Google Shape;130;p25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32" name="Google Shape;132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3" name="Google Shape;133;p25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ildcodeschool.github.io/atelier-active-directo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1835550" y="1598450"/>
            <a:ext cx="5472900" cy="15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139" name="Google Shape;139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0" name="Google Shape;140;p26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/>
        </p:nvSpPr>
        <p:spPr>
          <a:xfrm>
            <a:off x="416175" y="2263950"/>
            <a:ext cx="8371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Quel moyen pour gérer les configurations et la sécurité ?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Plan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590200" y="983850"/>
            <a:ext cx="4348200" cy="38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1 - Définition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2 - Règles de priorité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Définition</a:t>
            </a:r>
            <a:endParaRPr/>
          </a:p>
        </p:txBody>
      </p:sp>
      <p:sp>
        <p:nvSpPr>
          <p:cNvPr id="159" name="Google Shape;159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</a:t>
            </a:r>
            <a:r>
              <a:rPr b="1" lang="fr" sz="1800"/>
              <a:t>objets de stratégies de groupes</a:t>
            </a:r>
            <a:r>
              <a:rPr lang="fr" sz="1800"/>
              <a:t>, ou </a:t>
            </a:r>
            <a:r>
              <a:rPr b="1" lang="fr" sz="1800"/>
              <a:t>GPO</a:t>
            </a:r>
            <a:r>
              <a:rPr lang="fr" sz="1800"/>
              <a:t> (</a:t>
            </a:r>
            <a:r>
              <a:rPr i="1" lang="fr" sz="1800"/>
              <a:t>Group Policy Object</a:t>
            </a:r>
            <a:r>
              <a:rPr lang="fr" sz="1800"/>
              <a:t>) sont des c</a:t>
            </a:r>
            <a:r>
              <a:rPr lang="fr" sz="1800"/>
              <a:t>ollections virtuelles de politiques de sécurité.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Possède un nom unique (comme un GUID).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Permettent de gérer avec une méthode centralisée un parc informatique :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des ordinateurs et des utilisateurs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des politiques de sécurité (restriction d’utilisation)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de l’interface graphique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Déploiement de logiciels, de script, de service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des scripts de connection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Redirection de dossiers…</a:t>
            </a:r>
            <a:endParaRPr sz="1800"/>
          </a:p>
        </p:txBody>
      </p:sp>
      <p:sp>
        <p:nvSpPr>
          <p:cNvPr id="165" name="Google Shape;165;p3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166" name="Google Shape;166;p3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167" name="Google Shape;167;p3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Une définition</a:t>
            </a:r>
            <a:endParaRPr i="1" sz="3700"/>
          </a:p>
        </p:txBody>
      </p:sp>
      <p:sp>
        <p:nvSpPr>
          <p:cNvPr id="168" name="Google Shape;168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Méthode de gestion de configuration de parc informatique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Permettent de définir une configuration cible de sécurité et d’installation</a:t>
            </a:r>
            <a:endParaRPr sz="1800"/>
          </a:p>
        </p:txBody>
      </p:sp>
      <p:sp>
        <p:nvSpPr>
          <p:cNvPr id="174" name="Google Shape;174;p3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175" name="Google Shape;175;p3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176" name="Google Shape;176;p3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Objectifs</a:t>
            </a:r>
            <a:endParaRPr i="1" sz="3700"/>
          </a:p>
        </p:txBody>
      </p:sp>
      <p:sp>
        <p:nvSpPr>
          <p:cNvPr id="177" name="Google Shape;177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GPO sont fonctionnelles sur les ordinateurs ayant un OS Microsoft (client ou serveur).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existe des implémentations très partielles de clients GPO pour les environnements Linux. Mais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La plupart des modèles de GPO qui sont proposés dans la console de Gestion des Stratégies de Groupe ne seront pas pris en compte par les client GPO Linux.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Si l’on affecte une GPO à un client qui ne peut pas l’interpréter, </a:t>
            </a:r>
            <a:r>
              <a:rPr lang="fr" sz="1800" u="sng"/>
              <a:t>la GPO sera alors ignorée</a:t>
            </a:r>
            <a:r>
              <a:rPr lang="fr" sz="1800"/>
              <a:t>.</a:t>
            </a:r>
            <a:endParaRPr sz="1800"/>
          </a:p>
        </p:txBody>
      </p:sp>
      <p:sp>
        <p:nvSpPr>
          <p:cNvPr id="183" name="Google Shape;183;p3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184" name="Google Shape;184;p3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185" name="Google Shape;185;p3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OS pris en compte</a:t>
            </a:r>
            <a:endParaRPr i="1" sz="3700"/>
          </a:p>
        </p:txBody>
      </p:sp>
      <p:sp>
        <p:nvSpPr>
          <p:cNvPr id="186" name="Google Shape;186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GPO est constituée de trois composantes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fr" sz="1800"/>
              <a:t>Une entrée LDAP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fr" sz="1800"/>
              <a:t>Le contenu de la GPO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fr" sz="1800"/>
              <a:t>Un attribut gPLink</a:t>
            </a:r>
            <a:endParaRPr sz="1800"/>
          </a:p>
        </p:txBody>
      </p:sp>
      <p:sp>
        <p:nvSpPr>
          <p:cNvPr id="192" name="Google Shape;192;p3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193" name="Google Shape;193;p3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194" name="Google Shape;194;p3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Constitution d’une GPO</a:t>
            </a:r>
            <a:endParaRPr i="1" sz="3700"/>
          </a:p>
        </p:txBody>
      </p:sp>
      <p:sp>
        <p:nvSpPr>
          <p:cNvPr id="195" name="Google Shape;195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idx="4" type="body"/>
          </p:nvPr>
        </p:nvSpPr>
        <p:spPr>
          <a:xfrm>
            <a:off x="380600" y="1741200"/>
            <a:ext cx="51210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L’entrée LDAP GPO est situé sous CN=Policies,CN=System,DC=xx,DC=xx dans la partition principale de l’AD.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Elle contient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nom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GUID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Les droits d’édition de la GPO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-&gt; Ce sont les informations administratives</a:t>
            </a:r>
            <a:endParaRPr sz="1800"/>
          </a:p>
        </p:txBody>
      </p:sp>
      <p:sp>
        <p:nvSpPr>
          <p:cNvPr id="201" name="Google Shape;201;p3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02" name="Google Shape;202;p3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03" name="Google Shape;203;p3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L’entrée LDAP</a:t>
            </a:r>
            <a:endParaRPr i="1" sz="3700"/>
          </a:p>
        </p:txBody>
      </p:sp>
      <p:sp>
        <p:nvSpPr>
          <p:cNvPr id="204" name="Google Shape;204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05" name="Google Shape;20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8550" y="1785925"/>
            <a:ext cx="2788225" cy="2690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/>
          <p:nvPr>
            <p:ph idx="4" type="body"/>
          </p:nvPr>
        </p:nvSpPr>
        <p:spPr>
          <a:xfrm>
            <a:off x="380600" y="1741200"/>
            <a:ext cx="47637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contenu de la GPO se trouve sur le serveur AD dans le partage SYSVOL.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contient dans un répertoire, dont le nom est le GUID, plusieurs fichiers d’instructions.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-&gt; Les actions de la GPO.</a:t>
            </a:r>
            <a:endParaRPr sz="1800"/>
          </a:p>
        </p:txBody>
      </p:sp>
      <p:sp>
        <p:nvSpPr>
          <p:cNvPr id="211" name="Google Shape;211;p3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12" name="Google Shape;212;p3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13" name="Google Shape;213;p3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Contenu</a:t>
            </a:r>
            <a:r>
              <a:rPr lang="fr" sz="3700"/>
              <a:t> d’une GPO</a:t>
            </a:r>
            <a:endParaRPr i="1" sz="3700"/>
          </a:p>
        </p:txBody>
      </p:sp>
      <p:sp>
        <p:nvSpPr>
          <p:cNvPr id="214" name="Google Shape;214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5" name="Google Shape;21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4300" y="2481825"/>
            <a:ext cx="3626625" cy="1345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Cet attribut est affecté à une OU ou à un site AD.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rassemble plusieurs informations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L’identifiant de la GPO, le GUID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chemin LDAP de la GPO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L’ordre de traitement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L’application ou non</a:t>
            </a:r>
            <a:endParaRPr sz="1800"/>
          </a:p>
        </p:txBody>
      </p:sp>
      <p:sp>
        <p:nvSpPr>
          <p:cNvPr id="221" name="Google Shape;221;p3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22" name="Google Shape;222;p3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23" name="Google Shape;223;p3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Attribut gPlink</a:t>
            </a:r>
            <a:endParaRPr i="1" sz="3700"/>
          </a:p>
        </p:txBody>
      </p:sp>
      <p:sp>
        <p:nvSpPr>
          <p:cNvPr id="224" name="Google Shape;224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En plus des caractéristiques d’une GPO vus </a:t>
            </a:r>
            <a:r>
              <a:rPr lang="fr" sz="1800"/>
              <a:t>précédemment</a:t>
            </a:r>
            <a:r>
              <a:rPr lang="fr" sz="1800"/>
              <a:t>, 2 types d’états existent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Forcée (</a:t>
            </a:r>
            <a:r>
              <a:rPr i="1" lang="fr" sz="1800"/>
              <a:t>Enforced</a:t>
            </a:r>
            <a:r>
              <a:rPr lang="fr" sz="1800"/>
              <a:t>) avec 2 possibilitées: oui ou non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Active (</a:t>
            </a:r>
            <a:r>
              <a:rPr i="1" lang="fr" sz="1800"/>
              <a:t>Enable</a:t>
            </a:r>
            <a:r>
              <a:rPr lang="fr" sz="1800"/>
              <a:t>), qui peut avoir également l’état désactivée (</a:t>
            </a:r>
            <a:r>
              <a:rPr i="1" lang="fr" sz="1800"/>
              <a:t>Disable</a:t>
            </a:r>
            <a:r>
              <a:rPr lang="fr" sz="1800"/>
              <a:t>)</a:t>
            </a:r>
            <a:endParaRPr sz="1800"/>
          </a:p>
        </p:txBody>
      </p:sp>
      <p:sp>
        <p:nvSpPr>
          <p:cNvPr id="230" name="Google Shape;230;p3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31" name="Google Shape;231;p3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32" name="Google Shape;232;p3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Etat</a:t>
            </a:r>
            <a:endParaRPr i="1" sz="3700"/>
          </a:p>
        </p:txBody>
      </p:sp>
      <p:sp>
        <p:nvSpPr>
          <p:cNvPr id="233" name="Google Shape;233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Lorsqu'une GPO est "enforced", elle a la priorité sur les GPO appliquées à des niveaux inférieurs dans la hiérarchie AD.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ex.: une GPO appliquée à un domaine aura la priorité sur une GPO appliquée à une OU au sein de ce domaine</a:t>
            </a:r>
            <a:endParaRPr sz="1800"/>
          </a:p>
        </p:txBody>
      </p:sp>
      <p:sp>
        <p:nvSpPr>
          <p:cNvPr id="239" name="Google Shape;239;p3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40" name="Google Shape;240;p3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41" name="Google Shape;241;p3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Etat forcé</a:t>
            </a:r>
            <a:endParaRPr i="1" sz="3700"/>
          </a:p>
        </p:txBody>
      </p:sp>
      <p:sp>
        <p:nvSpPr>
          <p:cNvPr id="242" name="Google Shape;242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9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L'état "enabled" ou "disabled" d'une GPO détermine si elle est active ou non.</a:t>
            </a:r>
            <a:endParaRPr sz="1800"/>
          </a:p>
        </p:txBody>
      </p:sp>
      <p:sp>
        <p:nvSpPr>
          <p:cNvPr id="248" name="Google Shape;248;p3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49" name="Google Shape;249;p3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50" name="Google Shape;250;p3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État</a:t>
            </a:r>
            <a:r>
              <a:rPr lang="fr" sz="3700"/>
              <a:t> active</a:t>
            </a:r>
            <a:endParaRPr i="1" sz="3700"/>
          </a:p>
        </p:txBody>
      </p:sp>
      <p:sp>
        <p:nvSpPr>
          <p:cNvPr id="251" name="Google Shape;251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0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Link Enabled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Cette option détermine si le lien entre une GPO et une OU est actif.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Si "Link Enabled" est désactivé -&gt; la GPO ne s'appliquera pas aux objets dans cette OU, </a:t>
            </a:r>
            <a:r>
              <a:rPr lang="fr" sz="1800" u="sng"/>
              <a:t>même si la GPO elle-même est activée</a:t>
            </a:r>
            <a:r>
              <a:rPr lang="fr" sz="1800"/>
              <a:t> (Enabled).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=&gt; "Link Enabled" contrôle si le lien entre la GPO et l’OU est actif ou non.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GPO Status Enabled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Etat de la GPO elle-même. Si elle est désactivée (Disabled), elle ne s'appliquera à aucun objet, indépendamment de l'état de ses liens.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GPO doit être activée (Enabled) pour qu'elle puisse s'appliquer.</a:t>
            </a:r>
            <a:endParaRPr sz="1800"/>
          </a:p>
        </p:txBody>
      </p:sp>
      <p:sp>
        <p:nvSpPr>
          <p:cNvPr id="257" name="Google Shape;257;p4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58" name="Google Shape;258;p4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59" name="Google Shape;259;p4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Link enabled vs GPO status enable ?</a:t>
            </a:r>
            <a:endParaRPr i="1" sz="3700"/>
          </a:p>
        </p:txBody>
      </p:sp>
      <p:sp>
        <p:nvSpPr>
          <p:cNvPr id="260" name="Google Shape;260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1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Règles de priorité</a:t>
            </a:r>
            <a:endParaRPr/>
          </a:p>
        </p:txBody>
      </p:sp>
      <p:sp>
        <p:nvSpPr>
          <p:cNvPr id="266" name="Google Shape;266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2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stratégies locales, sont un ensemble de configurations de sécurité et de gestion appliquées directement à un ordinateur individuel, sur les OS Microsoft.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Elles sont définies localement sur chaque machine et ne dépendent pas d'une gestion centralisée par AD.</a:t>
            </a:r>
            <a:endParaRPr sz="1800"/>
          </a:p>
        </p:txBody>
      </p:sp>
      <p:sp>
        <p:nvSpPr>
          <p:cNvPr id="272" name="Google Shape;272;p4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73" name="Google Shape;273;p4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74" name="Google Shape;274;p4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Stratégies locales</a:t>
            </a:r>
            <a:endParaRPr i="1" sz="3700"/>
          </a:p>
        </p:txBody>
      </p:sp>
      <p:sp>
        <p:nvSpPr>
          <p:cNvPr id="275" name="Google Shape;275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3"/>
          <p:cNvSpPr txBox="1"/>
          <p:nvPr>
            <p:ph idx="4" type="body"/>
          </p:nvPr>
        </p:nvSpPr>
        <p:spPr>
          <a:xfrm>
            <a:off x="380600" y="1741200"/>
            <a:ext cx="44109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Stratégies locales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Spécifique à chaque ordinateur individuel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En workgroup (sans domaine) et en domaine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Console locale </a:t>
            </a:r>
            <a:r>
              <a:rPr b="1" lang="fr" sz="1800"/>
              <a:t>gpedit.msc</a:t>
            </a:r>
            <a:endParaRPr b="1" sz="1800"/>
          </a:p>
        </p:txBody>
      </p:sp>
      <p:sp>
        <p:nvSpPr>
          <p:cNvPr id="281" name="Google Shape;281;p4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Sécurité locale et domaine</a:t>
            </a:r>
            <a:endParaRPr/>
          </a:p>
        </p:txBody>
      </p:sp>
      <p:sp>
        <p:nvSpPr>
          <p:cNvPr id="282" name="Google Shape;282;p4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83" name="Google Shape;283;p4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Stratégies locales vs GPO</a:t>
            </a:r>
            <a:endParaRPr sz="3700"/>
          </a:p>
        </p:txBody>
      </p:sp>
      <p:sp>
        <p:nvSpPr>
          <p:cNvPr id="284" name="Google Shape;284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5" name="Google Shape;285;p43"/>
          <p:cNvSpPr txBox="1"/>
          <p:nvPr>
            <p:ph idx="4" type="body"/>
          </p:nvPr>
        </p:nvSpPr>
        <p:spPr>
          <a:xfrm>
            <a:off x="5302700" y="1741200"/>
            <a:ext cx="3254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GPO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Centralisées via l’AD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Uniquement en domaine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Console serveur </a:t>
            </a:r>
            <a:r>
              <a:rPr b="1" lang="fr" sz="1800"/>
              <a:t>gpmc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Priorité sur les stratégies locales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4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Lorsqu'un ordinateur dans un domaine AD démarre ou lorsqu'un utilisateur se connecte, les politiques sont appliquées dans l'ordre suivant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Local : D'abord, les stratégies locales sont appliquées.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Site : Ensuite, les GPO associées au site AD sont appliquées.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Domaine : Les GPO de niveau domaine sont appliquées après celles du site.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OU: Les GPO des OU sont appliquées, en commençant par l'OU parent la plus élevée et en descendant jusqu'à l'OU la plus spécifique.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=&gt; concept </a:t>
            </a:r>
            <a:r>
              <a:rPr b="1" lang="fr" sz="1800"/>
              <a:t>d'héritage</a:t>
            </a:r>
            <a:endParaRPr b="1" sz="1800"/>
          </a:p>
        </p:txBody>
      </p:sp>
      <p:sp>
        <p:nvSpPr>
          <p:cNvPr id="291" name="Google Shape;291;p4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292" name="Google Shape;292;p4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293" name="Google Shape;293;p4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Priorité des GPO sur l’AD</a:t>
            </a:r>
            <a:endParaRPr i="1" sz="3700"/>
          </a:p>
        </p:txBody>
      </p:sp>
      <p:sp>
        <p:nvSpPr>
          <p:cNvPr id="294" name="Google Shape;294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5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Blocage</a:t>
            </a:r>
            <a:r>
              <a:rPr lang="fr" sz="1800"/>
              <a:t> d’héritage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OU peuvent être configurées pour bloquer l'héritage des GPO des niveaux supérieurs.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Configuration </a:t>
            </a:r>
            <a:r>
              <a:rPr b="1" lang="fr" sz="1800"/>
              <a:t>GPO Enforced</a:t>
            </a:r>
            <a:r>
              <a:rPr lang="fr" sz="1800"/>
              <a:t>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GPO marquée comme "Enforced" écrasera les politiques des niveaux inférieurs, même si l'héritage est bloqué.</a:t>
            </a:r>
            <a:endParaRPr sz="1800"/>
          </a:p>
        </p:txBody>
      </p:sp>
      <p:sp>
        <p:nvSpPr>
          <p:cNvPr id="300" name="Google Shape;300;p4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301" name="Google Shape;301;p4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302" name="Google Shape;302;p4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Détail sur </a:t>
            </a:r>
            <a:r>
              <a:rPr lang="fr" sz="3700"/>
              <a:t>l'héritage</a:t>
            </a:r>
            <a:endParaRPr i="1" sz="3700"/>
          </a:p>
        </p:txBody>
      </p:sp>
      <p:sp>
        <p:nvSpPr>
          <p:cNvPr id="303" name="Google Shape;303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aide-mémoire</a:t>
            </a:r>
            <a:endParaRPr/>
          </a:p>
        </p:txBody>
      </p:sp>
      <p:sp>
        <p:nvSpPr>
          <p:cNvPr id="309" name="Google Shape;309;p4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310" name="Google Shape;310;p4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Priorité des GPO sur l’AD</a:t>
            </a:r>
            <a:endParaRPr sz="3700"/>
          </a:p>
        </p:txBody>
      </p:sp>
      <p:sp>
        <p:nvSpPr>
          <p:cNvPr id="311" name="Google Shape;311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12" name="Google Shape;312;p46"/>
          <p:cNvSpPr txBox="1"/>
          <p:nvPr/>
        </p:nvSpPr>
        <p:spPr>
          <a:xfrm>
            <a:off x="1069200" y="2368075"/>
            <a:ext cx="7005600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12">
                <a:solidFill>
                  <a:srgbClr val="FFC000"/>
                </a:solidFill>
                <a:latin typeface="Raleway"/>
                <a:ea typeface="Raleway"/>
                <a:cs typeface="Raleway"/>
                <a:sym typeface="Raleway"/>
              </a:rPr>
              <a:t>L</a:t>
            </a:r>
            <a:r>
              <a:rPr lang="fr" sz="9012">
                <a:solidFill>
                  <a:srgbClr val="0F9D58"/>
                </a:solidFill>
                <a:latin typeface="Raleway"/>
                <a:ea typeface="Raleway"/>
                <a:cs typeface="Raleway"/>
                <a:sym typeface="Raleway"/>
              </a:rPr>
              <a:t>S</a:t>
            </a:r>
            <a:r>
              <a:rPr lang="fr" sz="9012">
                <a:solidFill>
                  <a:srgbClr val="DB4437"/>
                </a:solidFill>
                <a:latin typeface="Raleway"/>
                <a:ea typeface="Raleway"/>
                <a:cs typeface="Raleway"/>
                <a:sym typeface="Raleway"/>
              </a:rPr>
              <a:t>D</a:t>
            </a:r>
            <a:r>
              <a:rPr lang="fr" sz="9012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OU</a:t>
            </a:r>
            <a:endParaRPr sz="9012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3" name="Google Shape;313;p46"/>
          <p:cNvSpPr txBox="1"/>
          <p:nvPr/>
        </p:nvSpPr>
        <p:spPr>
          <a:xfrm>
            <a:off x="229475" y="3831150"/>
            <a:ext cx="8782200" cy="102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900">
                <a:solidFill>
                  <a:srgbClr val="FFC000"/>
                </a:solidFill>
                <a:latin typeface="Raleway"/>
                <a:ea typeface="Raleway"/>
                <a:cs typeface="Raleway"/>
                <a:sym typeface="Raleway"/>
              </a:rPr>
              <a:t>Local</a:t>
            </a:r>
            <a:r>
              <a:rPr lang="fr" sz="2900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	  </a:t>
            </a:r>
            <a:r>
              <a:rPr lang="fr" sz="2900">
                <a:solidFill>
                  <a:srgbClr val="0F9D58"/>
                </a:solidFill>
                <a:latin typeface="Raleway"/>
                <a:ea typeface="Raleway"/>
                <a:cs typeface="Raleway"/>
                <a:sym typeface="Raleway"/>
              </a:rPr>
              <a:t>Site</a:t>
            </a:r>
            <a:r>
              <a:rPr lang="fr" sz="2900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	    </a:t>
            </a:r>
            <a:r>
              <a:rPr lang="fr" sz="2900">
                <a:solidFill>
                  <a:srgbClr val="DB4437"/>
                </a:solidFill>
                <a:latin typeface="Raleway"/>
                <a:ea typeface="Raleway"/>
                <a:cs typeface="Raleway"/>
                <a:sym typeface="Raleway"/>
              </a:rPr>
              <a:t>Domaine</a:t>
            </a:r>
            <a:r>
              <a:rPr lang="fr" sz="2900">
                <a:solidFill>
                  <a:srgbClr val="424242"/>
                </a:solidFill>
                <a:latin typeface="Raleway"/>
                <a:ea typeface="Raleway"/>
                <a:cs typeface="Raleway"/>
                <a:sym typeface="Raleway"/>
              </a:rPr>
              <a:t>	  </a:t>
            </a:r>
            <a:r>
              <a:rPr lang="fr" sz="2900">
                <a:solidFill>
                  <a:srgbClr val="4285F4"/>
                </a:solidFill>
                <a:latin typeface="Raleway"/>
                <a:ea typeface="Raleway"/>
                <a:cs typeface="Raleway"/>
                <a:sym typeface="Raleway"/>
              </a:rPr>
              <a:t>Unité d’Organisation</a:t>
            </a:r>
            <a:endParaRPr sz="2900">
              <a:solidFill>
                <a:srgbClr val="4285F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14" name="Google Shape;314;p46"/>
          <p:cNvCxnSpPr/>
          <p:nvPr/>
        </p:nvCxnSpPr>
        <p:spPr>
          <a:xfrm flipH="1" rot="10800000">
            <a:off x="1520150" y="3357825"/>
            <a:ext cx="1156500" cy="734700"/>
          </a:xfrm>
          <a:prstGeom prst="straightConnector1">
            <a:avLst/>
          </a:prstGeom>
          <a:noFill/>
          <a:ln cap="flat" cmpd="sng" w="76200">
            <a:solidFill>
              <a:srgbClr val="42424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5" name="Google Shape;315;p46"/>
          <p:cNvCxnSpPr/>
          <p:nvPr/>
        </p:nvCxnSpPr>
        <p:spPr>
          <a:xfrm flipH="1" rot="10800000">
            <a:off x="2734150" y="3316950"/>
            <a:ext cx="837000" cy="877800"/>
          </a:xfrm>
          <a:prstGeom prst="straightConnector1">
            <a:avLst/>
          </a:prstGeom>
          <a:noFill/>
          <a:ln cap="flat" cmpd="sng" w="76200">
            <a:solidFill>
              <a:srgbClr val="42424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6" name="Google Shape;316;p46"/>
          <p:cNvCxnSpPr/>
          <p:nvPr/>
        </p:nvCxnSpPr>
        <p:spPr>
          <a:xfrm flipH="1" rot="10800000">
            <a:off x="4088700" y="3306350"/>
            <a:ext cx="274800" cy="773400"/>
          </a:xfrm>
          <a:prstGeom prst="straightConnector1">
            <a:avLst/>
          </a:prstGeom>
          <a:noFill/>
          <a:ln cap="flat" cmpd="sng" w="76200">
            <a:solidFill>
              <a:srgbClr val="42424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7" name="Google Shape;317;p46"/>
          <p:cNvCxnSpPr/>
          <p:nvPr/>
        </p:nvCxnSpPr>
        <p:spPr>
          <a:xfrm rot="10800000">
            <a:off x="5750150" y="3316875"/>
            <a:ext cx="1341600" cy="871500"/>
          </a:xfrm>
          <a:prstGeom prst="straightConnector1">
            <a:avLst/>
          </a:prstGeom>
          <a:noFill/>
          <a:ln cap="flat" cmpd="sng" w="76200">
            <a:solidFill>
              <a:srgbClr val="42424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7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Ordre déterminé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On peut spécifier manuellement un ordre de priorité.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LIFO (Last In, First Out)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La dernière GPO liée est traitée en premier.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Si 2 GPO ont des paramètres qui se chevauchent, le paramètre de la dernière GPO traitée prévaudra.</a:t>
            </a:r>
            <a:endParaRPr sz="1800"/>
          </a:p>
        </p:txBody>
      </p:sp>
      <p:sp>
        <p:nvSpPr>
          <p:cNvPr id="323" name="Google Shape;323;p4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324" name="Google Shape;324;p4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325" name="Google Shape;325;p4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Fonctionnement </a:t>
            </a:r>
            <a:r>
              <a:rPr lang="fr" sz="3700"/>
              <a:t>sur une OU</a:t>
            </a:r>
            <a:endParaRPr i="1" sz="3700"/>
          </a:p>
        </p:txBody>
      </p:sp>
      <p:sp>
        <p:nvSpPr>
          <p:cNvPr id="326" name="Google Shape;326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8"/>
          <p:cNvSpPr txBox="1"/>
          <p:nvPr>
            <p:ph idx="4" type="body"/>
          </p:nvPr>
        </p:nvSpPr>
        <p:spPr>
          <a:xfrm>
            <a:off x="380600" y="1741200"/>
            <a:ext cx="8471100" cy="316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Ne pas modifier les GPO de domaine par défaut (default domain policy)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Se baser sur une hiérarchie d’OU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Avoir une nomenclature descriptive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Ne pas utiliser les dossiers de base « users » et « computers »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Supprimer un lien de GPO au lieu de le désactiver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Ne pas bloquer l’héritage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Utiliser de petite GPO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Utiliser les gestion avancées de mot de passe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Désactiver les configurations « ordinateurs » ou « utilisateurs » inutilisées</a:t>
            </a:r>
            <a:endParaRPr sz="1800"/>
          </a:p>
        </p:txBody>
      </p:sp>
      <p:sp>
        <p:nvSpPr>
          <p:cNvPr id="332" name="Google Shape;332;p4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objet de sécurité</a:t>
            </a:r>
            <a:endParaRPr/>
          </a:p>
        </p:txBody>
      </p:sp>
      <p:sp>
        <p:nvSpPr>
          <p:cNvPr id="333" name="Google Shape;333;p4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GPO</a:t>
            </a:r>
            <a:endParaRPr/>
          </a:p>
        </p:txBody>
      </p:sp>
      <p:sp>
        <p:nvSpPr>
          <p:cNvPr id="334" name="Google Shape;334;p4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Bonnes pratiques</a:t>
            </a:r>
            <a:endParaRPr sz="3700"/>
          </a:p>
        </p:txBody>
      </p:sp>
      <p:sp>
        <p:nvSpPr>
          <p:cNvPr id="335" name="Google Shape;335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9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Conclusion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1" name="Google Shape;341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42" name="Google Shape;342;p49"/>
          <p:cNvSpPr txBox="1"/>
          <p:nvPr/>
        </p:nvSpPr>
        <p:spPr>
          <a:xfrm>
            <a:off x="610800" y="926350"/>
            <a:ext cx="79830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Définir ce qu’est un annuaire LDAP et une base de données hiérarchique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Connaître les différences entre un domaine et un workgroup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Connaître les éléments qui constituent un domaine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Comprendre comment les objets sont organisé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Avoir des notions sur la sécurité par les GPO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0"/>
          <p:cNvSpPr txBox="1"/>
          <p:nvPr>
            <p:ph type="title"/>
          </p:nvPr>
        </p:nvSpPr>
        <p:spPr>
          <a:xfrm>
            <a:off x="282325" y="2003500"/>
            <a:ext cx="77751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Atelier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https://wildcodeschool.github.io/atelier-active-directory/</a:t>
            </a:r>
            <a:endParaRPr sz="2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ld Code Schoo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