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y="5143500" cx="9144000"/>
  <p:notesSz cx="6858000" cy="9144000"/>
  <p:embeddedFontLst>
    <p:embeddedFont>
      <p:font typeface="Raleway"/>
      <p:regular r:id="rId55"/>
      <p:bold r:id="rId56"/>
      <p:italic r:id="rId57"/>
      <p:boldItalic r:id="rId58"/>
    </p:embeddedFont>
    <p:embeddedFont>
      <p:font typeface="Roboto"/>
      <p:regular r:id="rId59"/>
      <p:bold r:id="rId60"/>
      <p:italic r:id="rId61"/>
      <p:boldItalic r:id="rId62"/>
    </p:embeddedFont>
    <p:embeddedFont>
      <p:font typeface="Varela Round"/>
      <p:regular r:id="rId63"/>
    </p:embeddedFont>
    <p:embeddedFont>
      <p:font typeface="Raleway Light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BB54084-7984-4CC2-B407-D77BD4FA9F16}">
  <a:tblStyle styleId="{7BB54084-7984-4CC2-B407-D77BD4FA9F1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Roboto-boldItalic.fntdata"/><Relationship Id="rId61" Type="http://schemas.openxmlformats.org/officeDocument/2006/relationships/font" Target="fonts/Roboto-italic.fntdata"/><Relationship Id="rId20" Type="http://schemas.openxmlformats.org/officeDocument/2006/relationships/slide" Target="slides/slide15.xml"/><Relationship Id="rId64" Type="http://schemas.openxmlformats.org/officeDocument/2006/relationships/font" Target="fonts/RalewayLight-regular.fntdata"/><Relationship Id="rId63" Type="http://schemas.openxmlformats.org/officeDocument/2006/relationships/font" Target="fonts/VarelaRound-regular.fntdata"/><Relationship Id="rId22" Type="http://schemas.openxmlformats.org/officeDocument/2006/relationships/slide" Target="slides/slide17.xml"/><Relationship Id="rId66" Type="http://schemas.openxmlformats.org/officeDocument/2006/relationships/font" Target="fonts/RalewayLight-italic.fntdata"/><Relationship Id="rId21" Type="http://schemas.openxmlformats.org/officeDocument/2006/relationships/slide" Target="slides/slide16.xml"/><Relationship Id="rId65" Type="http://schemas.openxmlformats.org/officeDocument/2006/relationships/font" Target="fonts/RalewayLight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7" Type="http://schemas.openxmlformats.org/officeDocument/2006/relationships/font" Target="fonts/RalewayLight-boldItalic.fntdata"/><Relationship Id="rId60" Type="http://schemas.openxmlformats.org/officeDocument/2006/relationships/font" Target="fonts/Roboto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Raleway-regular.fntdata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font" Target="fonts/Raleway-italic.fntdata"/><Relationship Id="rId12" Type="http://schemas.openxmlformats.org/officeDocument/2006/relationships/slide" Target="slides/slide7.xml"/><Relationship Id="rId56" Type="http://schemas.openxmlformats.org/officeDocument/2006/relationships/font" Target="fonts/Raleway-bold.fntdata"/><Relationship Id="rId15" Type="http://schemas.openxmlformats.org/officeDocument/2006/relationships/slide" Target="slides/slide10.xml"/><Relationship Id="rId59" Type="http://schemas.openxmlformats.org/officeDocument/2006/relationships/font" Target="fonts/Roboto-regular.fntdata"/><Relationship Id="rId14" Type="http://schemas.openxmlformats.org/officeDocument/2006/relationships/slide" Target="slides/slide9.xml"/><Relationship Id="rId58" Type="http://schemas.openxmlformats.org/officeDocument/2006/relationships/font" Target="fonts/Raleway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6b4ed8de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6b4ed8de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structure hiérarchique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-"/>
            </a:pPr>
            <a:r>
              <a:rPr lang="f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recherche d’informations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1d88eb2388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1d88eb238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59eda5b7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59eda5b7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8b3a585a0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8b3a585a0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9a76c64f1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29a76c64f1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9a76c64f1c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9a76c64f1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9a76c64f1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9a76c64f1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6b4ed8de2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6b4ed8de2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6b4ed8de2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6b4ed8de2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9a76c64f1c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9a76c64f1c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29a76c64f1c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29a76c64f1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9a76c64f1c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9a76c64f1c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6b4ed8de2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6b4ed8de2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6ce7444fc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6ce7444f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16b4ed8de2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16b4ed8de2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6b4ed8de2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16b4ed8de2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16ce7444fc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16ce7444fc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6b4ed8de2e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16b4ed8de2e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rPr>
              <a:t>ADRMS : ⇒ </a:t>
            </a:r>
            <a:r>
              <a:rPr lang="fr" sz="1800"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rPr>
              <a:t>« J’autorise les utilisateurs à sauvegarder le fichier, mais je n’autorise pas l’impression du fichier  »</a:t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rPr>
              <a:t>AD LDS : ⇒ Par ex BDD utilisateurs pour un accès web</a:t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16b4ed8de2e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16b4ed8de2e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6b4ed8de2e_0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6b4ed8de2e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6b7db4ab0e_0_6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16b7db4ab0e_0_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9a76c64f1c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29a76c64f1c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6c5cd6e450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6c5cd6e45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29a76c64f1c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29a76c64f1c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9a76c64f1c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9a76c64f1c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29a76c64f1c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29a76c64f1c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29a76c64f1c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29a76c64f1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a76c64f1c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a76c64f1c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9a76c64f1c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29a76c64f1c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9a76c64f1c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29a76c64f1c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6b4ed8de2e_0_4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6b4ed8de2e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16b4ed8de2e_0_3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16b4ed8de2e_0_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16b4ed8de2e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16b4ed8de2e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rPr>
              <a:t>DC = Domain Controler</a:t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16c5cd6e450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16c5cd6e45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6b7db4ab0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16b7db4ab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solidFill>
                  <a:schemeClr val="dk1"/>
                </a:solidFill>
              </a:rPr>
              <a:t>On ajoute un domaine dans un arbre en le désignant comme enfant d’un domaine déjà configuré</a:t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16c5cd6e45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16c5cd6e45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16b7db4ab0e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16b7db4ab0e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16b7db4ab0e_0_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16b7db4ab0e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16c5cd6e450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16c5cd6e450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16b7db4ab0e_0_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16b7db4ab0e_0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16b4ed8de2e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16b4ed8de2e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16b4ed8de2e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16b4ed8de2e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16b4ed8de2e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16b4ed8de2e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16c5cd6e450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16c5cd6e450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16b7db4ab0e_0_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16b7db4ab0e_0_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29a76c64f1c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29a76c64f1c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29a76c64f1c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29a76c64f1c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3B424E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118b3a585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118b3a585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4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Title" type="title">
  <p:cSld name="TITLE">
    <p:bg>
      <p:bgPr>
        <a:solidFill>
          <a:srgbClr val="F76C6C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50900" y="769825"/>
            <a:ext cx="2442474" cy="360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"/>
          <p:cNvSpPr txBox="1"/>
          <p:nvPr>
            <p:ph type="title"/>
          </p:nvPr>
        </p:nvSpPr>
        <p:spPr>
          <a:xfrm>
            <a:off x="1835550" y="159845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2" type="title"/>
          </p:nvPr>
        </p:nvSpPr>
        <p:spPr>
          <a:xfrm>
            <a:off x="3036450" y="3225675"/>
            <a:ext cx="30711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bg>
      <p:bgPr>
        <a:solidFill>
          <a:srgbClr val="F99797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170290" y="771750"/>
            <a:ext cx="2803416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6" name="Google Shape;1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 1">
  <p:cSld name="TITLE_1_1">
    <p:bg>
      <p:bgPr>
        <a:solidFill>
          <a:srgbClr val="F76C6C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 rotWithShape="1">
          <a:blip r:embed="rId2">
            <a:alphaModFix/>
          </a:blip>
          <a:srcRect b="258" l="0" r="0" t="258"/>
          <a:stretch/>
        </p:blipFill>
        <p:spPr>
          <a:xfrm rot="10800000">
            <a:off x="3170289" y="771750"/>
            <a:ext cx="2803417" cy="35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21" name="Google Shape;2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">
  <p:cSld name="CUSTOM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99150" y="1973574"/>
            <a:ext cx="3545702" cy="119635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ONE_COLUMN_TEXT">
    <p:bg>
      <p:bgPr>
        <a:solidFill>
          <a:srgbClr val="F99797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254900" y="1718925"/>
            <a:ext cx="27837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title"/>
          </p:nvPr>
        </p:nvSpPr>
        <p:spPr>
          <a:xfrm>
            <a:off x="3962400" y="2002350"/>
            <a:ext cx="3972600" cy="72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038600" y="2679825"/>
            <a:ext cx="2286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30" name="Google Shape;3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0025" y="777875"/>
            <a:ext cx="3414675" cy="26378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 Section">
  <p:cSld name="ONE_COLUMN_TEXT_2_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-15875" y="-2650"/>
            <a:ext cx="9180000" cy="720000"/>
          </a:xfrm>
          <a:prstGeom prst="rect">
            <a:avLst/>
          </a:prstGeom>
          <a:solidFill>
            <a:srgbClr val="F76C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1171250" y="-2650"/>
            <a:ext cx="23388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6" name="Google Shape;36;p7"/>
          <p:cNvSpPr txBox="1"/>
          <p:nvPr>
            <p:ph idx="1" type="subTitle"/>
          </p:nvPr>
        </p:nvSpPr>
        <p:spPr>
          <a:xfrm>
            <a:off x="3129050" y="190800"/>
            <a:ext cx="2783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37" name="Google Shape;37;p7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/>
          <p:nvPr>
            <p:ph idx="2" type="title"/>
          </p:nvPr>
        </p:nvSpPr>
        <p:spPr>
          <a:xfrm>
            <a:off x="1245600" y="882000"/>
            <a:ext cx="67914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76C6C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3" type="subTitle"/>
          </p:nvPr>
        </p:nvSpPr>
        <p:spPr>
          <a:xfrm>
            <a:off x="1249200" y="1414800"/>
            <a:ext cx="6790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76C6C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4" type="body"/>
          </p:nvPr>
        </p:nvSpPr>
        <p:spPr>
          <a:xfrm>
            <a:off x="1249200" y="1998600"/>
            <a:ext cx="6791400" cy="28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 Section Split">
  <p:cSld name="ONE_COLUMN_TEXT_2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/>
        </p:nvSpPr>
        <p:spPr>
          <a:xfrm>
            <a:off x="-15875" y="-2650"/>
            <a:ext cx="9180000" cy="720000"/>
          </a:xfrm>
          <a:prstGeom prst="rect">
            <a:avLst/>
          </a:prstGeom>
          <a:solidFill>
            <a:srgbClr val="F76C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1171250" y="-2650"/>
            <a:ext cx="23388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" type="subTitle"/>
          </p:nvPr>
        </p:nvSpPr>
        <p:spPr>
          <a:xfrm>
            <a:off x="3129050" y="190800"/>
            <a:ext cx="2783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2" type="body"/>
          </p:nvPr>
        </p:nvSpPr>
        <p:spPr>
          <a:xfrm>
            <a:off x="126000" y="1998600"/>
            <a:ext cx="4425900" cy="28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3" type="title"/>
          </p:nvPr>
        </p:nvSpPr>
        <p:spPr>
          <a:xfrm>
            <a:off x="126815" y="1009050"/>
            <a:ext cx="44259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76C6C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48" name="Google Shape;48;p8"/>
          <p:cNvSpPr txBox="1"/>
          <p:nvPr>
            <p:ph idx="4" type="subTitle"/>
          </p:nvPr>
        </p:nvSpPr>
        <p:spPr>
          <a:xfrm>
            <a:off x="126815" y="1719575"/>
            <a:ext cx="4425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76C6C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id="49" name="Google Shape;49;p8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Colored with Patern">
  <p:cSld name="ONE_COLUMN_TEXT_2_1_1">
    <p:bg>
      <p:bgPr>
        <a:solidFill>
          <a:srgbClr val="F76C6C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9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1637" y="1"/>
            <a:ext cx="6372362" cy="51713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Colored">
  <p:cSld name="ONE_COLUMN_TEXT_2_1_1_2">
    <p:bg>
      <p:bgPr>
        <a:solidFill>
          <a:srgbClr val="F76C6C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0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with Patern">
  <p:cSld name="ONE_COLUMN_TEXT_2_1_1_1">
    <p:bg>
      <p:bgPr>
        <a:solidFill>
          <a:srgbClr val="FFFFF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1"/>
          <p:cNvPicPr preferRelativeResize="0"/>
          <p:nvPr/>
        </p:nvPicPr>
        <p:blipFill rotWithShape="1">
          <a:blip r:embed="rId2">
            <a:alphaModFix/>
          </a:blip>
          <a:srcRect b="24814" l="12345" r="49024" t="24809"/>
          <a:stretch/>
        </p:blipFill>
        <p:spPr>
          <a:xfrm>
            <a:off x="126000" y="126000"/>
            <a:ext cx="686425" cy="48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000" y="0"/>
            <a:ext cx="6371999" cy="516959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>
  <p:cSld name="ONE_COLUMN_TEXT_2_1_1_1_1">
    <p:bg>
      <p:bgPr>
        <a:solidFill>
          <a:srgbClr val="FFFFF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2"/>
          <p:cNvPicPr preferRelativeResize="0"/>
          <p:nvPr/>
        </p:nvPicPr>
        <p:blipFill rotWithShape="1">
          <a:blip r:embed="rId2">
            <a:alphaModFix/>
          </a:blip>
          <a:srcRect b="24814" l="12345" r="49024" t="24809"/>
          <a:stretch/>
        </p:blipFill>
        <p:spPr>
          <a:xfrm>
            <a:off x="126000" y="126000"/>
            <a:ext cx="686425" cy="4859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">
  <p:cSld name="TITLE_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8" name="Google Shape;68;p13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1458450" y="5263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Char char="●"/>
              <a:defRPr b="1"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">
  <p:cSld name="ONE_COLUMN_TEXT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1">
  <p:cSld name="TITLE_3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" name="Google Shape;84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6" name="Google Shape;86;p17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&amp; text">
  <p:cSld name="ONE_COLUMN_TEXT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 Code School" id="89" name="Google Shape;89;p18"/>
          <p:cNvPicPr preferRelativeResize="0"/>
          <p:nvPr/>
        </p:nvPicPr>
        <p:blipFill rotWithShape="1">
          <a:blip r:embed="rId2">
            <a:alphaModFix/>
          </a:blip>
          <a:srcRect b="0" l="0" r="38336" t="0"/>
          <a:stretch/>
        </p:blipFill>
        <p:spPr>
          <a:xfrm>
            <a:off x="4385478" y="0"/>
            <a:ext cx="47585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>
            <p:ph type="title"/>
          </p:nvPr>
        </p:nvSpPr>
        <p:spPr>
          <a:xfrm>
            <a:off x="375875" y="440925"/>
            <a:ext cx="36792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2" name="Google Shape;92;p18"/>
          <p:cNvSpPr txBox="1"/>
          <p:nvPr>
            <p:ph idx="1" type="subTitle"/>
          </p:nvPr>
        </p:nvSpPr>
        <p:spPr>
          <a:xfrm>
            <a:off x="913127" y="2501050"/>
            <a:ext cx="27276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1">
  <p:cSld name="ONE_COLUMN_TEXT_2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2">
  <p:cSld name="TITLE_4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2" name="Google Shape;102;p20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2">
  <p:cSld name="ONE_COLUMN_TEXT_3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1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08" name="Google Shape;108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9" name="Google Shape;109;p21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0" name="Google Shape;110;p21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3">
  <p:cSld name="ONE_COLUMN_TEXT_4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2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15" name="Google Shape;115;p22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6" name="Google Shape;116;p22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3">
  <p:cSld name="TITLE_5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0" name="Google Shape;120;p23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1" name="Google Shape;121;p23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4">
  <p:cSld name="ONE_COLUMN_TEXT_5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4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7" name="Google Shape;127;p24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8" name="Google Shape;128;p24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&amp; text 1">
  <p:cSld name="ONE_COLUMN_TEXT_1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 Code School" id="130" name="Google Shape;130;p25"/>
          <p:cNvPicPr preferRelativeResize="0"/>
          <p:nvPr/>
        </p:nvPicPr>
        <p:blipFill rotWithShape="1">
          <a:blip r:embed="rId2">
            <a:alphaModFix/>
          </a:blip>
          <a:srcRect b="0" l="0" r="38336" t="0"/>
          <a:stretch/>
        </p:blipFill>
        <p:spPr>
          <a:xfrm>
            <a:off x="4385478" y="0"/>
            <a:ext cx="47585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>
            <p:ph type="title"/>
          </p:nvPr>
        </p:nvSpPr>
        <p:spPr>
          <a:xfrm>
            <a:off x="375875" y="440925"/>
            <a:ext cx="36792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32" name="Google Shape;132;p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3" name="Google Shape;133;p25"/>
          <p:cNvSpPr txBox="1"/>
          <p:nvPr>
            <p:ph idx="1" type="subTitle"/>
          </p:nvPr>
        </p:nvSpPr>
        <p:spPr>
          <a:xfrm>
            <a:off x="913127" y="2501050"/>
            <a:ext cx="27276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1835550" y="1598450"/>
            <a:ext cx="5902200" cy="15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Active Directory - partie 1</a:t>
            </a:r>
            <a:endParaRPr/>
          </a:p>
        </p:txBody>
      </p:sp>
      <p:sp>
        <p:nvSpPr>
          <p:cNvPr id="139" name="Google Shape;139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0" name="Google Shape;140;p26"/>
          <p:cNvSpPr txBox="1"/>
          <p:nvPr/>
        </p:nvSpPr>
        <p:spPr>
          <a:xfrm>
            <a:off x="0" y="3225675"/>
            <a:ext cx="91440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Service d’annuaire</a:t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/>
        </p:nvSpPr>
        <p:spPr>
          <a:xfrm>
            <a:off x="754525" y="2263950"/>
            <a:ext cx="75834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Quelle est la différence entre un annuaire téléphonique et un annuaire informatique ?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/>
          <p:nvPr/>
        </p:nvSpPr>
        <p:spPr>
          <a:xfrm>
            <a:off x="1382325" y="310750"/>
            <a:ext cx="395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Plan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2" name="Google Shape;152;p28"/>
          <p:cNvSpPr txBox="1"/>
          <p:nvPr/>
        </p:nvSpPr>
        <p:spPr>
          <a:xfrm>
            <a:off x="590200" y="983850"/>
            <a:ext cx="4348200" cy="38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1 - Introduction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2 - Arborescence AD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Raleway"/>
                <a:ea typeface="Raleway"/>
                <a:cs typeface="Raleway"/>
                <a:sym typeface="Raleway"/>
              </a:rPr>
              <a:t>3 - Composants AD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Introduction</a:t>
            </a:r>
            <a:endParaRPr/>
          </a:p>
        </p:txBody>
      </p:sp>
      <p:sp>
        <p:nvSpPr>
          <p:cNvPr id="159" name="Google Shape;159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0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Active Directory (AD) est une mise en œuvre par Microsoft des services d'annuaire LDAP pour les systèmes d'exploitation Windows.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Objectif principaux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Fournir des services centralisés </a:t>
            </a:r>
            <a:r>
              <a:rPr b="1" lang="fr" sz="1800"/>
              <a:t>d'identification</a:t>
            </a:r>
            <a:r>
              <a:rPr lang="fr" sz="1800"/>
              <a:t>, </a:t>
            </a:r>
            <a:r>
              <a:rPr b="1" lang="fr" sz="1800"/>
              <a:t>d'authentification</a:t>
            </a:r>
            <a:r>
              <a:rPr lang="fr" sz="1800"/>
              <a:t>, et de </a:t>
            </a:r>
            <a:r>
              <a:rPr b="1" lang="fr" sz="1800"/>
              <a:t>gestion de politiques</a:t>
            </a:r>
            <a:r>
              <a:rPr lang="fr" sz="1800"/>
              <a:t> dans un réseau d'ordinateurs utilisant divers OS.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Répertorier les éléments d'un réseau tels que les comptes utilisateurs, les serveurs, les postes de travail, et faciliter leur gestion.</a:t>
            </a:r>
            <a:endParaRPr sz="1800"/>
          </a:p>
        </p:txBody>
      </p:sp>
      <p:sp>
        <p:nvSpPr>
          <p:cNvPr id="165" name="Google Shape;165;p3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 l’origine</a:t>
            </a:r>
            <a:endParaRPr/>
          </a:p>
        </p:txBody>
      </p:sp>
      <p:sp>
        <p:nvSpPr>
          <p:cNvPr id="166" name="Google Shape;166;p3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Introduction</a:t>
            </a:r>
            <a:endParaRPr/>
          </a:p>
        </p:txBody>
      </p:sp>
      <p:sp>
        <p:nvSpPr>
          <p:cNvPr id="167" name="Google Shape;167;p3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Au début</a:t>
            </a:r>
            <a:endParaRPr sz="3700"/>
          </a:p>
        </p:txBody>
      </p:sp>
      <p:sp>
        <p:nvSpPr>
          <p:cNvPr id="168" name="Google Shape;168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 l’origine : nommé NTDS (NT Directory Services).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Introduit en 1996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Première utilisation majeure avec Windows 2000 Server (1999)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Evolution depuis la base de comptes de domaine SAM avec l’utilisation du protocole LDAP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Evolution du stockage AD de Jet à ESENT</a:t>
            </a:r>
            <a:endParaRPr sz="1800"/>
          </a:p>
        </p:txBody>
      </p:sp>
      <p:sp>
        <p:nvSpPr>
          <p:cNvPr id="174" name="Google Shape;174;p3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Une évolution</a:t>
            </a:r>
            <a:endParaRPr/>
          </a:p>
        </p:txBody>
      </p:sp>
      <p:sp>
        <p:nvSpPr>
          <p:cNvPr id="175" name="Google Shape;175;p3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176" name="Google Shape;176;p3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Evolution technique</a:t>
            </a:r>
            <a:endParaRPr sz="3700"/>
          </a:p>
        </p:txBody>
      </p:sp>
      <p:sp>
        <p:nvSpPr>
          <p:cNvPr id="177" name="Google Shape;177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2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Avant AD, Windows utilisait la base SAM pour gérer les comptes d'utilisateurs et de groupes sur des ordinateurs locaux ou dans un domaine.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SAM était efficace pour les petits réseaux, mais limitée dans ses capacités de gestion et d'évolutivité pour les grands réseaux.</a:t>
            </a:r>
            <a:endParaRPr sz="1800"/>
          </a:p>
        </p:txBody>
      </p:sp>
      <p:sp>
        <p:nvSpPr>
          <p:cNvPr id="183" name="Google Shape;183;p3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Avant</a:t>
            </a:r>
            <a:endParaRPr/>
          </a:p>
        </p:txBody>
      </p:sp>
      <p:sp>
        <p:nvSpPr>
          <p:cNvPr id="184" name="Google Shape;184;p3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185" name="Google Shape;185;p3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Détail sur la base SAM</a:t>
            </a:r>
            <a:endParaRPr sz="3700"/>
          </a:p>
        </p:txBody>
      </p:sp>
      <p:sp>
        <p:nvSpPr>
          <p:cNvPr id="186" name="Google Shape;186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Selon Microsoft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répertoire est une structure hiérarchique qui stocke des informations sur les objets sur le réseau. Un service d’annuaire, tel que </a:t>
            </a:r>
            <a:r>
              <a:rPr b="1" lang="fr" sz="1800"/>
              <a:t>Active Directory Domain Services (AD DS)</a:t>
            </a:r>
            <a:r>
              <a:rPr lang="fr" sz="1800"/>
              <a:t>, fournit les méthodes permettant de stocker les </a:t>
            </a:r>
            <a:r>
              <a:rPr b="1" lang="fr" sz="1800"/>
              <a:t>données d’annuaire </a:t>
            </a:r>
            <a:r>
              <a:rPr lang="fr" sz="1800"/>
              <a:t>et de mettre ces données à la disposition des </a:t>
            </a:r>
            <a:r>
              <a:rPr b="1" lang="fr" sz="1800"/>
              <a:t>utilisateurs et administrateurs du réseau</a:t>
            </a:r>
            <a:r>
              <a:rPr lang="fr" sz="1800"/>
              <a:t>. Par exemple, les </a:t>
            </a:r>
            <a:r>
              <a:rPr b="1" lang="fr" sz="1800"/>
              <a:t>services de domaine Active Directory</a:t>
            </a:r>
            <a:r>
              <a:rPr lang="fr" sz="1800"/>
              <a:t> stockent des informations sur les comptes d’utilisateurs, comme les noms, les mots de passe, les numéros de téléphone et permettent aux utilisateurs autorisés du même réseau d’accéder à ces informations.</a:t>
            </a:r>
            <a:endParaRPr sz="1800"/>
          </a:p>
        </p:txBody>
      </p:sp>
      <p:sp>
        <p:nvSpPr>
          <p:cNvPr id="192" name="Google Shape;192;p3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Une définition officielle</a:t>
            </a:r>
            <a:endParaRPr/>
          </a:p>
        </p:txBody>
      </p:sp>
      <p:sp>
        <p:nvSpPr>
          <p:cNvPr id="193" name="Google Shape;193;p3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194" name="Google Shape;194;p3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Active Directory</a:t>
            </a:r>
            <a:endParaRPr sz="3700"/>
          </a:p>
        </p:txBody>
      </p:sp>
      <p:sp>
        <p:nvSpPr>
          <p:cNvPr id="195" name="Google Shape;195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Selon wikipédia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Active Directory (AD) est la mise en œuvre par Microsoft des </a:t>
            </a:r>
            <a:r>
              <a:rPr b="1" lang="fr" sz="1800"/>
              <a:t>services d'annuaire LDAP</a:t>
            </a:r>
            <a:r>
              <a:rPr lang="fr" sz="1800"/>
              <a:t> (</a:t>
            </a:r>
            <a:r>
              <a:rPr i="1" lang="fr" sz="1800"/>
              <a:t>Lightweight Directory Access Protocol</a:t>
            </a:r>
            <a:r>
              <a:rPr lang="fr" sz="1800"/>
              <a:t>, qui est une norme pour les systèmes d’annuaire) pour les systèmes d'exploitation Windows.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01" name="Google Shape;201;p3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Une définition officielle</a:t>
            </a:r>
            <a:endParaRPr/>
          </a:p>
        </p:txBody>
      </p:sp>
      <p:sp>
        <p:nvSpPr>
          <p:cNvPr id="202" name="Google Shape;202;p3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203" name="Google Shape;203;p3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Active Directory</a:t>
            </a:r>
            <a:endParaRPr sz="3700"/>
          </a:p>
        </p:txBody>
      </p:sp>
      <p:sp>
        <p:nvSpPr>
          <p:cNvPr id="204" name="Google Shape;204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5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AD DS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Est un système qui </a:t>
            </a:r>
            <a:r>
              <a:rPr lang="fr" sz="1800"/>
              <a:t>intègre</a:t>
            </a:r>
            <a:r>
              <a:rPr lang="fr" sz="1800"/>
              <a:t> un stockage (une </a:t>
            </a:r>
            <a:r>
              <a:rPr b="1" lang="fr" sz="1800"/>
              <a:t>base de données (BDD) hiérarchique)</a:t>
            </a:r>
            <a:r>
              <a:rPr lang="fr" sz="1800"/>
              <a:t> et les </a:t>
            </a:r>
            <a:r>
              <a:rPr b="1" lang="fr" sz="1800"/>
              <a:t>services</a:t>
            </a:r>
            <a:r>
              <a:rPr lang="fr" sz="1800"/>
              <a:t> pour mettre en relation les utilisateurs et les ressources réseau.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Contient des objets (utilisateurs, ordinateurs, services, …).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Est administrable en GUI ou en CLI (PowerShell)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Utilise LDAP pour accéder à l’annuaire</a:t>
            </a:r>
            <a:endParaRPr sz="1800"/>
          </a:p>
        </p:txBody>
      </p:sp>
      <p:sp>
        <p:nvSpPr>
          <p:cNvPr id="210" name="Google Shape;210;p3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définition plus proche</a:t>
            </a:r>
            <a:endParaRPr/>
          </a:p>
        </p:txBody>
      </p:sp>
      <p:sp>
        <p:nvSpPr>
          <p:cNvPr id="211" name="Google Shape;211;p3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212" name="Google Shape;212;p3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Une définition plus concise</a:t>
            </a:r>
            <a:endParaRPr sz="3700"/>
          </a:p>
        </p:txBody>
      </p:sp>
      <p:sp>
        <p:nvSpPr>
          <p:cNvPr id="213" name="Google Shape;213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Au coeur de l’action</a:t>
            </a:r>
            <a:endParaRPr/>
          </a:p>
        </p:txBody>
      </p:sp>
      <p:sp>
        <p:nvSpPr>
          <p:cNvPr id="219" name="Google Shape;219;p3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220" name="Google Shape;220;p3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 chef d’orchestre</a:t>
            </a:r>
            <a:endParaRPr sz="3700"/>
          </a:p>
        </p:txBody>
      </p:sp>
      <p:sp>
        <p:nvSpPr>
          <p:cNvPr id="221" name="Google Shape;221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22" name="Google Shape;222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6288" y="1702488"/>
            <a:ext cx="5891421" cy="3279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25% du marché dans la catégorie des outils de gestion d'identité et d'accès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Nombre maximum d’objets pouvant être crée : plus de 2 milliards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Nombre maximum de GPO applicable à un objet : 999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Nombre maximum d’appartenance de groupe pour un objet : 1015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28" name="Google Shape;228;p3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Toujours plus de chiffres</a:t>
            </a:r>
            <a:endParaRPr/>
          </a:p>
        </p:txBody>
      </p:sp>
      <p:sp>
        <p:nvSpPr>
          <p:cNvPr id="229" name="Google Shape;229;p3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230" name="Google Shape;230;p3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Quelques chiffres</a:t>
            </a:r>
            <a:endParaRPr sz="3700"/>
          </a:p>
        </p:txBody>
      </p:sp>
      <p:sp>
        <p:nvSpPr>
          <p:cNvPr id="231" name="Google Shape;231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8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AD utilise LDAP, un protocole standardisé et ouvert pour accéder et gérer les services d'annuaire.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permet de rechercher et de manipuler des données dans l'annuaire AD de manière structurée.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Avantages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Grande compatibilité avec de nombreux services et applications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Méthode standard </a:t>
            </a:r>
            <a:r>
              <a:rPr lang="fr" sz="1800"/>
              <a:t>d'interrogation</a:t>
            </a:r>
            <a:r>
              <a:rPr lang="fr" sz="1800"/>
              <a:t> et de modification de l'annuaire.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Intégration possible avec d'autres systèmes d'annuaire qui supportent LDAP (systèmes GNU/Linux, OpenLDAP, SSO, etc.)</a:t>
            </a:r>
            <a:endParaRPr sz="1800"/>
          </a:p>
        </p:txBody>
      </p:sp>
      <p:sp>
        <p:nvSpPr>
          <p:cNvPr id="237" name="Google Shape;237;p3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à la base de l’AD</a:t>
            </a:r>
            <a:endParaRPr/>
          </a:p>
        </p:txBody>
      </p:sp>
      <p:sp>
        <p:nvSpPr>
          <p:cNvPr id="238" name="Google Shape;238;p3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239" name="Google Shape;239;p3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 protocole LDAP</a:t>
            </a:r>
            <a:endParaRPr sz="3700"/>
          </a:p>
        </p:txBody>
      </p:sp>
      <p:sp>
        <p:nvSpPr>
          <p:cNvPr id="240" name="Google Shape;240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“</a:t>
            </a:r>
            <a:r>
              <a:rPr b="1" lang="fr" sz="1800"/>
              <a:t>Un annuaire LDAP</a:t>
            </a:r>
            <a:r>
              <a:rPr lang="fr" sz="1800"/>
              <a:t> est comme l'annuaire téléphonique”.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annuaire LDAP (</a:t>
            </a:r>
            <a:r>
              <a:rPr i="1" lang="fr" sz="1800"/>
              <a:t>Lightweight Directory Access Protoco</a:t>
            </a:r>
            <a:r>
              <a:rPr lang="fr" sz="1800"/>
              <a:t>l) </a:t>
            </a:r>
            <a:r>
              <a:rPr lang="fr" sz="1800"/>
              <a:t>est une </a:t>
            </a:r>
            <a:r>
              <a:rPr b="1" lang="fr" sz="1800"/>
              <a:t>BDD hiérarchique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=&gt; Différent d’un </a:t>
            </a:r>
            <a:r>
              <a:rPr b="1" lang="fr" sz="1800"/>
              <a:t>SGBD </a:t>
            </a:r>
            <a:r>
              <a:rPr lang="fr" sz="1800"/>
              <a:t>(</a:t>
            </a:r>
            <a:r>
              <a:rPr i="1" lang="fr" sz="1800"/>
              <a:t>Système de Gestion de Base de Données</a:t>
            </a:r>
            <a:r>
              <a:rPr lang="fr" sz="1800"/>
              <a:t>) classique relationnel.</a:t>
            </a:r>
            <a:endParaRPr sz="1800"/>
          </a:p>
        </p:txBody>
      </p:sp>
      <p:sp>
        <p:nvSpPr>
          <p:cNvPr id="246" name="Google Shape;246;p39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lieu où tout est rangé</a:t>
            </a:r>
            <a:endParaRPr/>
          </a:p>
        </p:txBody>
      </p:sp>
      <p:sp>
        <p:nvSpPr>
          <p:cNvPr id="247" name="Google Shape;247;p39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248" name="Google Shape;248;p39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Annuaire LDAP</a:t>
            </a:r>
            <a:endParaRPr sz="3700"/>
          </a:p>
        </p:txBody>
      </p:sp>
      <p:sp>
        <p:nvSpPr>
          <p:cNvPr id="249" name="Google Shape;249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SGBD classique</a:t>
            </a:r>
            <a:endParaRPr/>
          </a:p>
        </p:txBody>
      </p:sp>
      <p:sp>
        <p:nvSpPr>
          <p:cNvPr id="255" name="Google Shape;255;p4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256" name="Google Shape;256;p4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Base de donnée relationnelle</a:t>
            </a:r>
            <a:endParaRPr sz="3700"/>
          </a:p>
        </p:txBody>
      </p:sp>
      <p:sp>
        <p:nvSpPr>
          <p:cNvPr id="257" name="Google Shape;257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58" name="Google Shape;258;p40"/>
          <p:cNvSpPr txBox="1"/>
          <p:nvPr/>
        </p:nvSpPr>
        <p:spPr>
          <a:xfrm>
            <a:off x="5110175" y="1804900"/>
            <a:ext cx="1205700" cy="147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Emprunteurs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ID_emprunteur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Nom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Prenom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Adresse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Telephone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Email</a:t>
            </a:r>
            <a:endParaRPr sz="1200"/>
          </a:p>
        </p:txBody>
      </p:sp>
      <p:sp>
        <p:nvSpPr>
          <p:cNvPr id="259" name="Google Shape;259;p40"/>
          <p:cNvSpPr txBox="1"/>
          <p:nvPr/>
        </p:nvSpPr>
        <p:spPr>
          <a:xfrm>
            <a:off x="380600" y="1870400"/>
            <a:ext cx="1329000" cy="1293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Exemplaires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Id_exemplaires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Id_livre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Id_emprunteur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Date_emprunt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Date_retour</a:t>
            </a:r>
            <a:endParaRPr sz="1200"/>
          </a:p>
        </p:txBody>
      </p:sp>
      <p:sp>
        <p:nvSpPr>
          <p:cNvPr id="260" name="Google Shape;260;p40"/>
          <p:cNvSpPr txBox="1"/>
          <p:nvPr/>
        </p:nvSpPr>
        <p:spPr>
          <a:xfrm>
            <a:off x="1560000" y="3474275"/>
            <a:ext cx="1302600" cy="1477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Livres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Id_livres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Titre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Volume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ISDN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Id_editeur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Annee_parution</a:t>
            </a:r>
            <a:endParaRPr sz="1200"/>
          </a:p>
        </p:txBody>
      </p:sp>
      <p:sp>
        <p:nvSpPr>
          <p:cNvPr id="261" name="Google Shape;261;p40"/>
          <p:cNvSpPr txBox="1"/>
          <p:nvPr/>
        </p:nvSpPr>
        <p:spPr>
          <a:xfrm>
            <a:off x="3824475" y="4004400"/>
            <a:ext cx="1205700" cy="9234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Livre-Auteurs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Id_livre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Id_auteur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Ordre</a:t>
            </a:r>
            <a:endParaRPr sz="1200"/>
          </a:p>
        </p:txBody>
      </p:sp>
      <p:sp>
        <p:nvSpPr>
          <p:cNvPr id="262" name="Google Shape;262;p40"/>
          <p:cNvSpPr txBox="1"/>
          <p:nvPr/>
        </p:nvSpPr>
        <p:spPr>
          <a:xfrm>
            <a:off x="6800900" y="3634800"/>
            <a:ext cx="1362600" cy="12930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Auteurs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Id_auteur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Nom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Prenom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Date_naissance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Date_deces</a:t>
            </a:r>
            <a:endParaRPr sz="1200"/>
          </a:p>
        </p:txBody>
      </p:sp>
      <p:cxnSp>
        <p:nvCxnSpPr>
          <p:cNvPr id="263" name="Google Shape;263;p40"/>
          <p:cNvCxnSpPr>
            <a:endCxn id="258" idx="1"/>
          </p:cNvCxnSpPr>
          <p:nvPr/>
        </p:nvCxnSpPr>
        <p:spPr>
          <a:xfrm>
            <a:off x="1715975" y="2519350"/>
            <a:ext cx="3394200" cy="24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40"/>
          <p:cNvCxnSpPr>
            <a:stCxn id="259" idx="2"/>
            <a:endCxn id="260" idx="0"/>
          </p:cNvCxnSpPr>
          <p:nvPr/>
        </p:nvCxnSpPr>
        <p:spPr>
          <a:xfrm>
            <a:off x="1045100" y="3163400"/>
            <a:ext cx="1166100" cy="310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40"/>
          <p:cNvCxnSpPr>
            <a:stCxn id="260" idx="3"/>
            <a:endCxn id="261" idx="1"/>
          </p:cNvCxnSpPr>
          <p:nvPr/>
        </p:nvCxnSpPr>
        <p:spPr>
          <a:xfrm>
            <a:off x="2862600" y="4213025"/>
            <a:ext cx="961800" cy="253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40"/>
          <p:cNvCxnSpPr>
            <a:stCxn id="261" idx="3"/>
            <a:endCxn id="262" idx="1"/>
          </p:cNvCxnSpPr>
          <p:nvPr/>
        </p:nvCxnSpPr>
        <p:spPr>
          <a:xfrm flipH="1" rot="10800000">
            <a:off x="5030175" y="4281300"/>
            <a:ext cx="1770600" cy="18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SGBD classique</a:t>
            </a:r>
            <a:endParaRPr/>
          </a:p>
        </p:txBody>
      </p:sp>
      <p:sp>
        <p:nvSpPr>
          <p:cNvPr id="272" name="Google Shape;272;p4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273" name="Google Shape;273;p4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Table de BDD relationnelle</a:t>
            </a:r>
            <a:endParaRPr sz="3700"/>
          </a:p>
        </p:txBody>
      </p:sp>
      <p:sp>
        <p:nvSpPr>
          <p:cNvPr id="274" name="Google Shape;274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graphicFrame>
        <p:nvGraphicFramePr>
          <p:cNvPr id="275" name="Google Shape;275;p41"/>
          <p:cNvGraphicFramePr/>
          <p:nvPr/>
        </p:nvGraphicFramePr>
        <p:xfrm>
          <a:off x="2496163" y="2637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{7BB54084-7984-4CC2-B407-D77BD4FA9F16}</a:tableStyleId>
              </a:tblPr>
              <a:tblGrid>
                <a:gridCol w="905850"/>
                <a:gridCol w="905850"/>
                <a:gridCol w="1214125"/>
                <a:gridCol w="1214125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clé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marque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couleur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plaque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Renault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bleu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1233 DC 81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BMW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rouge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1213 DC 95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3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Audi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orange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2342 AC 66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4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Mercedes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argent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/>
                        <a:t>1234 CD 88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76" name="Google Shape;276;p41"/>
          <p:cNvSpPr txBox="1"/>
          <p:nvPr/>
        </p:nvSpPr>
        <p:spPr>
          <a:xfrm>
            <a:off x="1310125" y="2237775"/>
            <a:ext cx="804900" cy="400200"/>
          </a:xfrm>
          <a:prstGeom prst="rect">
            <a:avLst/>
          </a:prstGeom>
          <a:noFill/>
          <a:ln cap="flat" cmpd="sng" w="9525">
            <a:solidFill>
              <a:srgbClr val="4242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voiture</a:t>
            </a:r>
            <a:endParaRPr/>
          </a:p>
        </p:txBody>
      </p:sp>
      <p:sp>
        <p:nvSpPr>
          <p:cNvPr id="277" name="Google Shape;277;p41"/>
          <p:cNvSpPr txBox="1"/>
          <p:nvPr/>
        </p:nvSpPr>
        <p:spPr>
          <a:xfrm>
            <a:off x="177450" y="3252175"/>
            <a:ext cx="1830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Nom de relation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(Table)</a:t>
            </a:r>
            <a:endParaRPr/>
          </a:p>
        </p:txBody>
      </p:sp>
      <p:cxnSp>
        <p:nvCxnSpPr>
          <p:cNvPr id="278" name="Google Shape;278;p41"/>
          <p:cNvCxnSpPr>
            <a:stCxn id="277" idx="0"/>
          </p:cNvCxnSpPr>
          <p:nvPr/>
        </p:nvCxnSpPr>
        <p:spPr>
          <a:xfrm flipH="1" rot="10800000">
            <a:off x="1092900" y="2725075"/>
            <a:ext cx="416700" cy="527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9" name="Google Shape;279;p41"/>
          <p:cNvSpPr txBox="1"/>
          <p:nvPr/>
        </p:nvSpPr>
        <p:spPr>
          <a:xfrm>
            <a:off x="2896925" y="1751825"/>
            <a:ext cx="262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Colonnes (Attribut ou Champs)</a:t>
            </a:r>
            <a:endParaRPr/>
          </a:p>
        </p:txBody>
      </p:sp>
      <p:cxnSp>
        <p:nvCxnSpPr>
          <p:cNvPr id="280" name="Google Shape;280;p41"/>
          <p:cNvCxnSpPr>
            <a:stCxn id="279" idx="2"/>
          </p:cNvCxnSpPr>
          <p:nvPr/>
        </p:nvCxnSpPr>
        <p:spPr>
          <a:xfrm flipH="1">
            <a:off x="3124625" y="2152025"/>
            <a:ext cx="1084800" cy="423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1" name="Google Shape;281;p41"/>
          <p:cNvCxnSpPr>
            <a:stCxn id="279" idx="2"/>
          </p:cNvCxnSpPr>
          <p:nvPr/>
        </p:nvCxnSpPr>
        <p:spPr>
          <a:xfrm>
            <a:off x="4209425" y="2152025"/>
            <a:ext cx="261600" cy="402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2" name="Google Shape;282;p41"/>
          <p:cNvCxnSpPr>
            <a:stCxn id="279" idx="2"/>
          </p:cNvCxnSpPr>
          <p:nvPr/>
        </p:nvCxnSpPr>
        <p:spPr>
          <a:xfrm>
            <a:off x="4209425" y="2152025"/>
            <a:ext cx="1729200" cy="451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3" name="Google Shape;283;p41"/>
          <p:cNvSpPr txBox="1"/>
          <p:nvPr/>
        </p:nvSpPr>
        <p:spPr>
          <a:xfrm>
            <a:off x="217450" y="4544400"/>
            <a:ext cx="116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Tuple (ligne)</a:t>
            </a:r>
            <a:endParaRPr/>
          </a:p>
        </p:txBody>
      </p:sp>
      <p:cxnSp>
        <p:nvCxnSpPr>
          <p:cNvPr id="284" name="Google Shape;284;p41"/>
          <p:cNvCxnSpPr>
            <a:stCxn id="283" idx="3"/>
          </p:cNvCxnSpPr>
          <p:nvPr/>
        </p:nvCxnSpPr>
        <p:spPr>
          <a:xfrm flipH="1" rot="10800000">
            <a:off x="1382950" y="4456200"/>
            <a:ext cx="967200" cy="288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85" name="Google Shape;285;p41"/>
          <p:cNvCxnSpPr>
            <a:stCxn id="283" idx="3"/>
          </p:cNvCxnSpPr>
          <p:nvPr/>
        </p:nvCxnSpPr>
        <p:spPr>
          <a:xfrm flipH="1" rot="10800000">
            <a:off x="1382950" y="3686700"/>
            <a:ext cx="974400" cy="1057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6" name="Google Shape;286;p41"/>
          <p:cNvSpPr/>
          <p:nvPr/>
        </p:nvSpPr>
        <p:spPr>
          <a:xfrm>
            <a:off x="6874975" y="3034175"/>
            <a:ext cx="504900" cy="15849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41"/>
          <p:cNvSpPr/>
          <p:nvPr/>
        </p:nvSpPr>
        <p:spPr>
          <a:xfrm>
            <a:off x="8168900" y="2725075"/>
            <a:ext cx="682800" cy="18939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41"/>
          <p:cNvSpPr txBox="1"/>
          <p:nvPr/>
        </p:nvSpPr>
        <p:spPr>
          <a:xfrm>
            <a:off x="7215975" y="3906050"/>
            <a:ext cx="804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Valeurs</a:t>
            </a:r>
            <a:endParaRPr/>
          </a:p>
        </p:txBody>
      </p:sp>
      <p:sp>
        <p:nvSpPr>
          <p:cNvPr id="289" name="Google Shape;289;p41"/>
          <p:cNvSpPr txBox="1"/>
          <p:nvPr/>
        </p:nvSpPr>
        <p:spPr>
          <a:xfrm>
            <a:off x="7215975" y="2237775"/>
            <a:ext cx="1699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Table relationnelle</a:t>
            </a:r>
            <a:endParaRPr/>
          </a:p>
        </p:txBody>
      </p:sp>
      <p:cxnSp>
        <p:nvCxnSpPr>
          <p:cNvPr id="290" name="Google Shape;290;p41"/>
          <p:cNvCxnSpPr>
            <a:stCxn id="279" idx="2"/>
          </p:cNvCxnSpPr>
          <p:nvPr/>
        </p:nvCxnSpPr>
        <p:spPr>
          <a:xfrm flipH="1">
            <a:off x="3880025" y="2152025"/>
            <a:ext cx="329400" cy="3987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3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Une BDD </a:t>
            </a:r>
            <a:r>
              <a:rPr lang="fr"/>
              <a:t>hiérarchisée</a:t>
            </a:r>
            <a:endParaRPr/>
          </a:p>
        </p:txBody>
      </p:sp>
      <p:sp>
        <p:nvSpPr>
          <p:cNvPr id="296" name="Google Shape;296;p4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297" name="Google Shape;297;p4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Une base de données hiérarchique</a:t>
            </a:r>
            <a:endParaRPr sz="3700"/>
          </a:p>
        </p:txBody>
      </p:sp>
      <p:sp>
        <p:nvSpPr>
          <p:cNvPr id="298" name="Google Shape;298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cxnSp>
        <p:nvCxnSpPr>
          <p:cNvPr id="299" name="Google Shape;299;p42"/>
          <p:cNvCxnSpPr>
            <a:stCxn id="300" idx="2"/>
            <a:endCxn id="301" idx="0"/>
          </p:cNvCxnSpPr>
          <p:nvPr/>
        </p:nvCxnSpPr>
        <p:spPr>
          <a:xfrm flipH="1" rot="-5400000">
            <a:off x="5443100" y="1317625"/>
            <a:ext cx="624900" cy="2278800"/>
          </a:xfrm>
          <a:prstGeom prst="bentConnector3">
            <a:avLst>
              <a:gd fmla="val 49996" name="adj1"/>
            </a:avLst>
          </a:prstGeom>
          <a:noFill/>
          <a:ln cap="flat" cmpd="sng" w="9525">
            <a:solidFill>
              <a:srgbClr val="551561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302" name="Google Shape;302;p42"/>
          <p:cNvCxnSpPr>
            <a:stCxn id="303" idx="2"/>
            <a:endCxn id="304" idx="0"/>
          </p:cNvCxnSpPr>
          <p:nvPr/>
        </p:nvCxnSpPr>
        <p:spPr>
          <a:xfrm flipH="1" rot="-5400000">
            <a:off x="2696825" y="3211775"/>
            <a:ext cx="584400" cy="11217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701C7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305" name="Google Shape;305;p42"/>
          <p:cNvCxnSpPr>
            <a:stCxn id="306" idx="0"/>
            <a:endCxn id="303" idx="2"/>
          </p:cNvCxnSpPr>
          <p:nvPr/>
        </p:nvCxnSpPr>
        <p:spPr>
          <a:xfrm rot="-5400000">
            <a:off x="1583950" y="3220625"/>
            <a:ext cx="584400" cy="1104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701C7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307" name="Google Shape;307;p42"/>
          <p:cNvCxnSpPr>
            <a:stCxn id="301" idx="2"/>
            <a:endCxn id="308" idx="0"/>
          </p:cNvCxnSpPr>
          <p:nvPr/>
        </p:nvCxnSpPr>
        <p:spPr>
          <a:xfrm flipH="1" rot="-5400000">
            <a:off x="7118800" y="3265625"/>
            <a:ext cx="575400" cy="102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701C7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309" name="Google Shape;309;p42"/>
          <p:cNvCxnSpPr>
            <a:stCxn id="310" idx="0"/>
            <a:endCxn id="301" idx="2"/>
          </p:cNvCxnSpPr>
          <p:nvPr/>
        </p:nvCxnSpPr>
        <p:spPr>
          <a:xfrm rot="-5400000">
            <a:off x="6037900" y="3207725"/>
            <a:ext cx="575400" cy="11388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701C7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311" name="Google Shape;311;p42"/>
          <p:cNvCxnSpPr>
            <a:stCxn id="303" idx="0"/>
            <a:endCxn id="300" idx="2"/>
          </p:cNvCxnSpPr>
          <p:nvPr/>
        </p:nvCxnSpPr>
        <p:spPr>
          <a:xfrm rot="-5400000">
            <a:off x="3209675" y="1363025"/>
            <a:ext cx="624900" cy="2187900"/>
          </a:xfrm>
          <a:prstGeom prst="bentConnector3">
            <a:avLst>
              <a:gd fmla="val 49996" name="adj1"/>
            </a:avLst>
          </a:prstGeom>
          <a:noFill/>
          <a:ln cap="flat" cmpd="sng" w="9525">
            <a:solidFill>
              <a:srgbClr val="551561"/>
            </a:solidFill>
            <a:prstDash val="solid"/>
            <a:round/>
            <a:headEnd len="med" w="med" type="diamond"/>
            <a:tailEnd len="med" w="med" type="diamond"/>
          </a:ln>
        </p:spPr>
      </p:cxnSp>
      <p:sp>
        <p:nvSpPr>
          <p:cNvPr id="300" name="Google Shape;300;p42"/>
          <p:cNvSpPr txBox="1"/>
          <p:nvPr/>
        </p:nvSpPr>
        <p:spPr>
          <a:xfrm>
            <a:off x="3847100" y="1327975"/>
            <a:ext cx="15381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animal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p42"/>
          <p:cNvSpPr txBox="1"/>
          <p:nvPr/>
        </p:nvSpPr>
        <p:spPr>
          <a:xfrm>
            <a:off x="1546625" y="2769425"/>
            <a:ext cx="17631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mammifère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p42"/>
          <p:cNvSpPr txBox="1"/>
          <p:nvPr/>
        </p:nvSpPr>
        <p:spPr>
          <a:xfrm>
            <a:off x="5912950" y="2769425"/>
            <a:ext cx="19641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oiseau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8" name="Google Shape;308;p42"/>
          <p:cNvSpPr txBox="1"/>
          <p:nvPr/>
        </p:nvSpPr>
        <p:spPr>
          <a:xfrm>
            <a:off x="6824375" y="4064825"/>
            <a:ext cx="21870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aigle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" name="Google Shape;310;p42"/>
          <p:cNvSpPr txBox="1"/>
          <p:nvPr/>
        </p:nvSpPr>
        <p:spPr>
          <a:xfrm>
            <a:off x="4662700" y="4064825"/>
            <a:ext cx="21870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moineau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42"/>
          <p:cNvSpPr txBox="1"/>
          <p:nvPr/>
        </p:nvSpPr>
        <p:spPr>
          <a:xfrm>
            <a:off x="2437000" y="4064825"/>
            <a:ext cx="22257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ongulé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Google Shape;306;p42"/>
          <p:cNvSpPr txBox="1"/>
          <p:nvPr/>
        </p:nvSpPr>
        <p:spPr>
          <a:xfrm>
            <a:off x="211300" y="4064825"/>
            <a:ext cx="22257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carnivore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Une BDD hiérarchisée</a:t>
            </a:r>
            <a:endParaRPr/>
          </a:p>
        </p:txBody>
      </p:sp>
      <p:sp>
        <p:nvSpPr>
          <p:cNvPr id="317" name="Google Shape;317;p4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318" name="Google Shape;318;p4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Une autre BDD hiérarchique</a:t>
            </a:r>
            <a:endParaRPr sz="3700"/>
          </a:p>
        </p:txBody>
      </p:sp>
      <p:sp>
        <p:nvSpPr>
          <p:cNvPr id="319" name="Google Shape;319;p4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cxnSp>
        <p:nvCxnSpPr>
          <p:cNvPr id="320" name="Google Shape;320;p43"/>
          <p:cNvCxnSpPr>
            <a:stCxn id="321" idx="2"/>
            <a:endCxn id="322" idx="0"/>
          </p:cNvCxnSpPr>
          <p:nvPr/>
        </p:nvCxnSpPr>
        <p:spPr>
          <a:xfrm flipH="1" rot="-5400000">
            <a:off x="5443100" y="1317625"/>
            <a:ext cx="624900" cy="2278800"/>
          </a:xfrm>
          <a:prstGeom prst="bentConnector3">
            <a:avLst>
              <a:gd fmla="val 49996" name="adj1"/>
            </a:avLst>
          </a:prstGeom>
          <a:noFill/>
          <a:ln cap="flat" cmpd="sng" w="9525">
            <a:solidFill>
              <a:srgbClr val="551561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323" name="Google Shape;323;p43"/>
          <p:cNvCxnSpPr>
            <a:stCxn id="324" idx="2"/>
            <a:endCxn id="325" idx="0"/>
          </p:cNvCxnSpPr>
          <p:nvPr/>
        </p:nvCxnSpPr>
        <p:spPr>
          <a:xfrm flipH="1" rot="-5400000">
            <a:off x="2696825" y="3211775"/>
            <a:ext cx="584400" cy="11217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701C7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326" name="Google Shape;326;p43"/>
          <p:cNvCxnSpPr>
            <a:stCxn id="327" idx="0"/>
            <a:endCxn id="324" idx="2"/>
          </p:cNvCxnSpPr>
          <p:nvPr/>
        </p:nvCxnSpPr>
        <p:spPr>
          <a:xfrm rot="-5400000">
            <a:off x="1583950" y="3220625"/>
            <a:ext cx="584400" cy="1104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701C7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328" name="Google Shape;328;p43"/>
          <p:cNvCxnSpPr>
            <a:stCxn id="322" idx="2"/>
            <a:endCxn id="329" idx="0"/>
          </p:cNvCxnSpPr>
          <p:nvPr/>
        </p:nvCxnSpPr>
        <p:spPr>
          <a:xfrm flipH="1" rot="-5400000">
            <a:off x="7118800" y="3265625"/>
            <a:ext cx="575400" cy="10230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701C7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330" name="Google Shape;330;p43"/>
          <p:cNvCxnSpPr>
            <a:stCxn id="331" idx="0"/>
            <a:endCxn id="322" idx="2"/>
          </p:cNvCxnSpPr>
          <p:nvPr/>
        </p:nvCxnSpPr>
        <p:spPr>
          <a:xfrm rot="-5400000">
            <a:off x="6037900" y="3207725"/>
            <a:ext cx="575400" cy="1138800"/>
          </a:xfrm>
          <a:prstGeom prst="bentConnector3">
            <a:avLst>
              <a:gd fmla="val 50000" name="adj1"/>
            </a:avLst>
          </a:prstGeom>
          <a:noFill/>
          <a:ln cap="flat" cmpd="sng" w="9525">
            <a:solidFill>
              <a:srgbClr val="701C7F"/>
            </a:solidFill>
            <a:prstDash val="solid"/>
            <a:round/>
            <a:headEnd len="med" w="med" type="diamond"/>
            <a:tailEnd len="med" w="med" type="diamond"/>
          </a:ln>
        </p:spPr>
      </p:cxnSp>
      <p:cxnSp>
        <p:nvCxnSpPr>
          <p:cNvPr id="332" name="Google Shape;332;p43"/>
          <p:cNvCxnSpPr>
            <a:stCxn id="324" idx="0"/>
            <a:endCxn id="321" idx="2"/>
          </p:cNvCxnSpPr>
          <p:nvPr/>
        </p:nvCxnSpPr>
        <p:spPr>
          <a:xfrm rot="-5400000">
            <a:off x="3209675" y="1363025"/>
            <a:ext cx="624900" cy="2187900"/>
          </a:xfrm>
          <a:prstGeom prst="bentConnector3">
            <a:avLst>
              <a:gd fmla="val 49996" name="adj1"/>
            </a:avLst>
          </a:prstGeom>
          <a:noFill/>
          <a:ln cap="flat" cmpd="sng" w="9525">
            <a:solidFill>
              <a:srgbClr val="551561"/>
            </a:solidFill>
            <a:prstDash val="solid"/>
            <a:round/>
            <a:headEnd len="med" w="med" type="diamond"/>
            <a:tailEnd len="med" w="med" type="diamond"/>
          </a:ln>
        </p:spPr>
      </p:cxnSp>
      <p:sp>
        <p:nvSpPr>
          <p:cNvPr id="321" name="Google Shape;321;p43"/>
          <p:cNvSpPr txBox="1"/>
          <p:nvPr/>
        </p:nvSpPr>
        <p:spPr>
          <a:xfrm>
            <a:off x="3847100" y="1327975"/>
            <a:ext cx="15381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dc=mylab,dc=fr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4" name="Google Shape;324;p43"/>
          <p:cNvSpPr txBox="1"/>
          <p:nvPr/>
        </p:nvSpPr>
        <p:spPr>
          <a:xfrm>
            <a:off x="1546625" y="2769425"/>
            <a:ext cx="17631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ou=users,dc=mylab,dc=fr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2" name="Google Shape;322;p43"/>
          <p:cNvSpPr txBox="1"/>
          <p:nvPr/>
        </p:nvSpPr>
        <p:spPr>
          <a:xfrm>
            <a:off x="5912950" y="2769425"/>
            <a:ext cx="19641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ou=computers,dc=mylab,dc=fr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9" name="Google Shape;329;p43"/>
          <p:cNvSpPr txBox="1"/>
          <p:nvPr/>
        </p:nvSpPr>
        <p:spPr>
          <a:xfrm>
            <a:off x="6824375" y="4064825"/>
            <a:ext cx="21870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uid=cptr2,ou=computers,dc=mylab,dc=fr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1" name="Google Shape;331;p43"/>
          <p:cNvSpPr txBox="1"/>
          <p:nvPr/>
        </p:nvSpPr>
        <p:spPr>
          <a:xfrm>
            <a:off x="4662700" y="4064825"/>
            <a:ext cx="21870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uid=cptr1,ou=computers,dc=mylab,dc=fr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5" name="Google Shape;325;p43"/>
          <p:cNvSpPr txBox="1"/>
          <p:nvPr/>
        </p:nvSpPr>
        <p:spPr>
          <a:xfrm>
            <a:off x="2437000" y="4064825"/>
            <a:ext cx="22257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uid=user2,ou=users,dc=mylab,dc=fr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7" name="Google Shape;327;p43"/>
          <p:cNvSpPr txBox="1"/>
          <p:nvPr/>
        </p:nvSpPr>
        <p:spPr>
          <a:xfrm>
            <a:off x="211300" y="4064825"/>
            <a:ext cx="22257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701C7F"/>
                </a:solidFill>
                <a:latin typeface="Roboto"/>
                <a:ea typeface="Roboto"/>
                <a:cs typeface="Roboto"/>
                <a:sym typeface="Roboto"/>
              </a:rPr>
              <a:t>uid=user1,ou=users,dc=mylab,dc=fr</a:t>
            </a:r>
            <a:endParaRPr sz="1000">
              <a:solidFill>
                <a:srgbClr val="701C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4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AD CS</a:t>
            </a:r>
            <a:r>
              <a:rPr lang="fr" sz="1800"/>
              <a:t> (</a:t>
            </a:r>
            <a:r>
              <a:rPr i="1" lang="fr" sz="1800"/>
              <a:t>Active Directory Certificate Service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Gestion et création des clés ainsi que des certificats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AD FS</a:t>
            </a:r>
            <a:r>
              <a:rPr lang="fr" sz="1800"/>
              <a:t> (</a:t>
            </a:r>
            <a:r>
              <a:rPr i="1" lang="fr" sz="1800"/>
              <a:t>Active Directory Federation Services</a:t>
            </a:r>
            <a:r>
              <a:rPr lang="fr" sz="1800"/>
              <a:t>) - depuis Serv.2008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Via un portail gestion d’un SSO (Single Sign-On) pour les applications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AD RMS</a:t>
            </a:r>
            <a:r>
              <a:rPr lang="fr" sz="1800"/>
              <a:t> (</a:t>
            </a:r>
            <a:r>
              <a:rPr i="1" lang="fr" sz="1800"/>
              <a:t>Active Directory Rights Management Services</a:t>
            </a:r>
            <a:r>
              <a:rPr lang="fr" sz="1800"/>
              <a:t>) - depuis Serv.2008 R2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Gestion des autorisations fine sur les fichiers (uniquement sur applications compatibles, comme Office)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AD LDS</a:t>
            </a:r>
            <a:r>
              <a:rPr lang="fr" sz="1800"/>
              <a:t> (</a:t>
            </a:r>
            <a:r>
              <a:rPr i="1" lang="fr" sz="1800"/>
              <a:t>Active Directory Lightweight Directory Services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Service d’annuaire light, pas de domaine (pas de contrôle d’accès).</a:t>
            </a:r>
            <a:endParaRPr sz="1800"/>
          </a:p>
        </p:txBody>
      </p:sp>
      <p:sp>
        <p:nvSpPr>
          <p:cNvPr id="338" name="Google Shape;338;p4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4…</a:t>
            </a:r>
            <a:endParaRPr/>
          </a:p>
        </p:txBody>
      </p:sp>
      <p:sp>
        <p:nvSpPr>
          <p:cNvPr id="339" name="Google Shape;339;p4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340" name="Google Shape;340;p4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rôles AD</a:t>
            </a:r>
            <a:endParaRPr sz="3700"/>
          </a:p>
        </p:txBody>
      </p:sp>
      <p:sp>
        <p:nvSpPr>
          <p:cNvPr id="341" name="Google Shape;341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5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AD DS</a:t>
            </a:r>
            <a:r>
              <a:rPr lang="fr" sz="1800"/>
              <a:t> (</a:t>
            </a:r>
            <a:r>
              <a:rPr i="1" lang="fr" sz="1800"/>
              <a:t>Active Directory Domain Service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Mise en œuvre d’un domaine et d’un annuaire Active Directory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Gestion utilisateurs, ordinateurs, groupes, ouverture de session, contrôle d’accès aux ressources,…</a:t>
            </a:r>
            <a:endParaRPr sz="1800"/>
          </a:p>
        </p:txBody>
      </p:sp>
      <p:sp>
        <p:nvSpPr>
          <p:cNvPr id="347" name="Google Shape;347;p4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+1</a:t>
            </a:r>
            <a:endParaRPr/>
          </a:p>
        </p:txBody>
      </p:sp>
      <p:sp>
        <p:nvSpPr>
          <p:cNvPr id="348" name="Google Shape;348;p4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Introduction</a:t>
            </a:r>
            <a:endParaRPr/>
          </a:p>
        </p:txBody>
      </p:sp>
      <p:sp>
        <p:nvSpPr>
          <p:cNvPr id="349" name="Google Shape;349;p4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 rôle AD principal</a:t>
            </a:r>
            <a:endParaRPr sz="3700"/>
          </a:p>
        </p:txBody>
      </p:sp>
      <p:sp>
        <p:nvSpPr>
          <p:cNvPr id="350" name="Google Shape;350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6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Arborescence AD</a:t>
            </a:r>
            <a:endParaRPr/>
          </a:p>
        </p:txBody>
      </p:sp>
      <p:sp>
        <p:nvSpPr>
          <p:cNvPr id="356" name="Google Shape;356;p4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7"/>
          <p:cNvSpPr txBox="1"/>
          <p:nvPr>
            <p:ph idx="4" type="body"/>
          </p:nvPr>
        </p:nvSpPr>
        <p:spPr>
          <a:xfrm>
            <a:off x="462200" y="1772500"/>
            <a:ext cx="80946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Cette arborescence AD </a:t>
            </a:r>
            <a:r>
              <a:rPr lang="fr" sz="1800"/>
              <a:t>représente</a:t>
            </a:r>
            <a:r>
              <a:rPr lang="fr" sz="1800"/>
              <a:t> une structure logique indépendante du site.</a:t>
            </a:r>
            <a:endParaRPr sz="1800"/>
          </a:p>
        </p:txBody>
      </p:sp>
      <p:sp>
        <p:nvSpPr>
          <p:cNvPr id="362" name="Google Shape;362;p4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Du virtuel</a:t>
            </a:r>
            <a:endParaRPr/>
          </a:p>
        </p:txBody>
      </p:sp>
      <p:sp>
        <p:nvSpPr>
          <p:cNvPr id="363" name="Google Shape;363;p4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Arborescence AD</a:t>
            </a:r>
            <a:endParaRPr/>
          </a:p>
        </p:txBody>
      </p:sp>
      <p:sp>
        <p:nvSpPr>
          <p:cNvPr id="364" name="Google Shape;364;p4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Une structure logique</a:t>
            </a:r>
            <a:endParaRPr sz="3700"/>
          </a:p>
        </p:txBody>
      </p:sp>
      <p:sp>
        <p:nvSpPr>
          <p:cNvPr id="365" name="Google Shape;365;p4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8"/>
          <p:cNvSpPr txBox="1"/>
          <p:nvPr>
            <p:ph idx="4" type="body"/>
          </p:nvPr>
        </p:nvSpPr>
        <p:spPr>
          <a:xfrm>
            <a:off x="462200" y="1772500"/>
            <a:ext cx="80946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objets AD sont les éléments de base de la BDD AD et représentent les ressources physiques, logiques et les services au sein d'un environnement réseau.</a:t>
            </a:r>
            <a:endParaRPr sz="1800"/>
          </a:p>
        </p:txBody>
      </p:sp>
      <p:sp>
        <p:nvSpPr>
          <p:cNvPr id="371" name="Google Shape;371;p4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Tout est objet !</a:t>
            </a:r>
            <a:endParaRPr/>
          </a:p>
        </p:txBody>
      </p:sp>
      <p:sp>
        <p:nvSpPr>
          <p:cNvPr id="372" name="Google Shape;372;p4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373" name="Google Shape;373;p4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Objet AD</a:t>
            </a:r>
            <a:endParaRPr sz="3700"/>
          </a:p>
        </p:txBody>
      </p:sp>
      <p:sp>
        <p:nvSpPr>
          <p:cNvPr id="374" name="Google Shape;374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9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PowerShell</a:t>
            </a:r>
            <a:endParaRPr/>
          </a:p>
        </p:txBody>
      </p:sp>
      <p:sp>
        <p:nvSpPr>
          <p:cNvPr id="380" name="Google Shape;380;p49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381" name="Google Shape;381;p49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Information sur un objet</a:t>
            </a:r>
            <a:endParaRPr sz="3700"/>
          </a:p>
        </p:txBody>
      </p:sp>
      <p:sp>
        <p:nvSpPr>
          <p:cNvPr id="382" name="Google Shape;382;p4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83" name="Google Shape;383;p49"/>
          <p:cNvSpPr/>
          <p:nvPr/>
        </p:nvSpPr>
        <p:spPr>
          <a:xfrm>
            <a:off x="380600" y="1726275"/>
            <a:ext cx="8240400" cy="3264600"/>
          </a:xfrm>
          <a:prstGeom prst="roundRect">
            <a:avLst>
              <a:gd fmla="val 3257" name="adj"/>
            </a:avLst>
          </a:prstGeom>
          <a:solidFill>
            <a:srgbClr val="1C4587"/>
          </a:solidFill>
          <a:ln>
            <a:noFill/>
          </a:ln>
          <a:effectLst>
            <a:outerShdw blurRad="20002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234000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PS </a:t>
            </a:r>
            <a:r>
              <a:rPr lang="fr" sz="1100">
                <a:solidFill>
                  <a:schemeClr val="lt1"/>
                </a:solidFill>
              </a:rPr>
              <a:t>C:\Lab&gt; </a:t>
            </a:r>
            <a:r>
              <a:rPr lang="fr" sz="1100">
                <a:solidFill>
                  <a:srgbClr val="FFFFFF"/>
                </a:solidFill>
              </a:rPr>
              <a:t> Get-ADObject -Filter {Name -like "*server*"}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DistinguishedName                                                           Name                        ObjectClass         ObjectGUID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-----------------                                                                      ----                             -----------               ----------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CN=Server,CN=System,DC=lab,DC=lan                          Server                       samServer           a15302e...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CN=WIN1,OU=Domain Controllers,DC=lab,DC=lan        WIN1                         computer             357d4a5...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"/>
          <p:cNvSpPr txBox="1"/>
          <p:nvPr>
            <p:ph idx="4" type="body"/>
          </p:nvPr>
        </p:nvSpPr>
        <p:spPr>
          <a:xfrm>
            <a:off x="462200" y="1772500"/>
            <a:ext cx="52758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L’</a:t>
            </a:r>
            <a:r>
              <a:rPr b="1" lang="fr" sz="1800"/>
              <a:t>Unité d’Organisation</a:t>
            </a:r>
            <a:r>
              <a:rPr lang="fr" sz="1800"/>
              <a:t>, ou </a:t>
            </a:r>
            <a:r>
              <a:rPr b="1" lang="fr" sz="1800"/>
              <a:t>OU</a:t>
            </a:r>
            <a:r>
              <a:rPr lang="fr" sz="1800"/>
              <a:t> (</a:t>
            </a:r>
            <a:r>
              <a:rPr i="1" lang="fr" sz="1800"/>
              <a:t>Organizational Unit</a:t>
            </a:r>
            <a:r>
              <a:rPr lang="fr" sz="1800"/>
              <a:t>) est le niveau le plus bas de la structure hiérarchique d’Active Directory.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OUs sont des “</a:t>
            </a:r>
            <a:r>
              <a:rPr lang="fr" sz="1800"/>
              <a:t>boîtes</a:t>
            </a:r>
            <a:r>
              <a:rPr lang="fr" sz="1800"/>
              <a:t>” dans lesquelles les objets tels que les utilisateurs, les groupes et les ordinateurs sont organisés.</a:t>
            </a:r>
            <a:endParaRPr sz="1800"/>
          </a:p>
        </p:txBody>
      </p:sp>
      <p:sp>
        <p:nvSpPr>
          <p:cNvPr id="389" name="Google Shape;389;p5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L’OU</a:t>
            </a:r>
            <a:endParaRPr/>
          </a:p>
        </p:txBody>
      </p:sp>
      <p:sp>
        <p:nvSpPr>
          <p:cNvPr id="390" name="Google Shape;390;p5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391" name="Google Shape;391;p5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Unité d’Organisation</a:t>
            </a:r>
            <a:endParaRPr sz="3700"/>
          </a:p>
        </p:txBody>
      </p:sp>
      <p:sp>
        <p:nvSpPr>
          <p:cNvPr id="392" name="Google Shape;392;p5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93" name="Google Shape;393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000" y="1711926"/>
            <a:ext cx="3253600" cy="266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1"/>
          <p:cNvSpPr txBox="1"/>
          <p:nvPr>
            <p:ph idx="4" type="body"/>
          </p:nvPr>
        </p:nvSpPr>
        <p:spPr>
          <a:xfrm>
            <a:off x="462200" y="1772500"/>
            <a:ext cx="81960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Elles permettent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Une gestion et une délégation administratives fines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</a:t>
            </a:r>
            <a:r>
              <a:rPr lang="fr" sz="1800"/>
              <a:t>’organiser de façon logique les objets de l’annuaire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De faciliter la délégation de pouvoir selon l’organisation des objets et de contrôler l’environnement des utilisateurs et des ordinateurs grâce à l’application de stratégie de groupe, ou </a:t>
            </a:r>
            <a:r>
              <a:rPr b="1" lang="fr" sz="1800"/>
              <a:t>GPO</a:t>
            </a:r>
            <a:r>
              <a:rPr lang="fr" sz="1800"/>
              <a:t> (</a:t>
            </a:r>
            <a:r>
              <a:rPr i="1" lang="fr" sz="1800"/>
              <a:t>Group Policy Object</a:t>
            </a:r>
            <a:r>
              <a:rPr lang="fr" sz="1800"/>
              <a:t>)</a:t>
            </a:r>
            <a:endParaRPr sz="1800"/>
          </a:p>
        </p:txBody>
      </p:sp>
      <p:sp>
        <p:nvSpPr>
          <p:cNvPr id="399" name="Google Shape;399;p5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 quoi ça sert ?</a:t>
            </a:r>
            <a:endParaRPr/>
          </a:p>
        </p:txBody>
      </p:sp>
      <p:sp>
        <p:nvSpPr>
          <p:cNvPr id="400" name="Google Shape;400;p5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401" name="Google Shape;401;p5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Unité d’Organisation</a:t>
            </a:r>
            <a:endParaRPr sz="3700"/>
          </a:p>
        </p:txBody>
      </p:sp>
      <p:sp>
        <p:nvSpPr>
          <p:cNvPr id="402" name="Google Shape;402;p5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5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PowerShell</a:t>
            </a:r>
            <a:endParaRPr/>
          </a:p>
        </p:txBody>
      </p:sp>
      <p:sp>
        <p:nvSpPr>
          <p:cNvPr id="408" name="Google Shape;408;p5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409" name="Google Shape;409;p5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Information sur une OU</a:t>
            </a:r>
            <a:endParaRPr sz="3700"/>
          </a:p>
        </p:txBody>
      </p:sp>
      <p:sp>
        <p:nvSpPr>
          <p:cNvPr id="410" name="Google Shape;410;p5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11" name="Google Shape;411;p52"/>
          <p:cNvSpPr/>
          <p:nvPr/>
        </p:nvSpPr>
        <p:spPr>
          <a:xfrm>
            <a:off x="380600" y="1726275"/>
            <a:ext cx="8240400" cy="3264600"/>
          </a:xfrm>
          <a:prstGeom prst="roundRect">
            <a:avLst>
              <a:gd fmla="val 3257" name="adj"/>
            </a:avLst>
          </a:prstGeom>
          <a:solidFill>
            <a:srgbClr val="1C4587"/>
          </a:solidFill>
          <a:ln>
            <a:noFill/>
          </a:ln>
          <a:effectLst>
            <a:outerShdw blurRad="20002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234000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PS </a:t>
            </a:r>
            <a:r>
              <a:rPr lang="fr" sz="1100">
                <a:solidFill>
                  <a:schemeClr val="lt1"/>
                </a:solidFill>
              </a:rPr>
              <a:t>C:\Lab&gt; </a:t>
            </a:r>
            <a:r>
              <a:rPr lang="fr" sz="1100">
                <a:solidFill>
                  <a:srgbClr val="FFFFFF"/>
                </a:solidFill>
              </a:rPr>
              <a:t> Get-ADOrganizationalUnit -Filter {Name -like "*serveurs*"}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City                     		: 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Country                  		: 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DistinguishedName        	: OU=Serveurs,OU=Bordeaux,OU=Ordinateurs,DC=lab,DC=lan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LinkedGroupPolicyObjects 	: {}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ManagedBy                		: 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Name                     		: Serveurs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ObjectClass              		: organizationalUnit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ObjectGUID               		: 073ef3cc-76b6-4d30-a241-0e45aef90183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PostalCode               		: 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State                    		: 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StreetAddress            		: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3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domaine AD est une unité administrative et de sécurité dans un environnement AD.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représente un groupe de ressources réseau et d'utilisateurs qui sont gérés comme une seule entité.</a:t>
            </a:r>
            <a:endParaRPr sz="1800"/>
          </a:p>
        </p:txBody>
      </p:sp>
      <p:sp>
        <p:nvSpPr>
          <p:cNvPr id="417" name="Google Shape;417;p5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domaine</a:t>
            </a:r>
            <a:endParaRPr/>
          </a:p>
        </p:txBody>
      </p:sp>
      <p:sp>
        <p:nvSpPr>
          <p:cNvPr id="418" name="Google Shape;418;p5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419" name="Google Shape;419;p5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Domaine</a:t>
            </a:r>
            <a:endParaRPr sz="3700"/>
          </a:p>
        </p:txBody>
      </p:sp>
      <p:sp>
        <p:nvSpPr>
          <p:cNvPr id="420" name="Google Shape;420;p5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4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Contrôle Centralisé :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Gestion centralisée des politiques de sécurité, des comptes d'utilisateurs, des comptes d'ordinateurs, etc.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→ permet une administration et une gestion simplifiées, entre-autre pour l'authentification et l'autorisation.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Périmètre de Sécurité :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 l’intérieur, les politiques et les contrôles d'accès peuvent être appliqués de manière cohérente.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Toutes les ressources du domaine sont soumise à ces politiques.</a:t>
            </a:r>
            <a:endParaRPr sz="1800"/>
          </a:p>
        </p:txBody>
      </p:sp>
      <p:sp>
        <p:nvSpPr>
          <p:cNvPr id="426" name="Google Shape;426;p5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Que fait un domaine</a:t>
            </a:r>
            <a:endParaRPr/>
          </a:p>
        </p:txBody>
      </p:sp>
      <p:sp>
        <p:nvSpPr>
          <p:cNvPr id="427" name="Google Shape;427;p5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428" name="Google Shape;428;p5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Fonctionnalités du domaine AD</a:t>
            </a:r>
            <a:endParaRPr sz="3700"/>
          </a:p>
        </p:txBody>
      </p:sp>
      <p:sp>
        <p:nvSpPr>
          <p:cNvPr id="429" name="Google Shape;429;p5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5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Partage de Ressources :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utilisateurs d'un même domaine peuvent partager des ressources (fichiers, imprimantes, applications, …) avec des contrôles d'accès gérés centralisés.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Authentification et Autorisation :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AD gère l'authentification des utilisateurs et des ordinateurs dans le domaine.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contrôle leur accès aux ressources du réseau basé sur les politiques de sécurité définies.</a:t>
            </a:r>
            <a:endParaRPr sz="1800"/>
          </a:p>
        </p:txBody>
      </p:sp>
      <p:sp>
        <p:nvSpPr>
          <p:cNvPr id="435" name="Google Shape;435;p5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suite</a:t>
            </a:r>
            <a:endParaRPr/>
          </a:p>
        </p:txBody>
      </p:sp>
      <p:sp>
        <p:nvSpPr>
          <p:cNvPr id="436" name="Google Shape;436;p5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437" name="Google Shape;437;p5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Fonctionnalités du domaine AD</a:t>
            </a:r>
            <a:endParaRPr sz="3700"/>
          </a:p>
        </p:txBody>
      </p:sp>
      <p:sp>
        <p:nvSpPr>
          <p:cNvPr id="438" name="Google Shape;438;p5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6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Réplication des Données :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informations du domaine sont répliquées entre les </a:t>
            </a:r>
            <a:r>
              <a:rPr b="1" lang="fr" sz="1800"/>
              <a:t>contrôleurs de domaine</a:t>
            </a:r>
            <a:r>
              <a:rPr lang="fr" sz="1800"/>
              <a:t> pour assurer la cohérence et la disponibilité des données de l'annuaire dans tout le domaine.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Structure Hiérarchique :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peut faire partie d'une structure plus large appelée </a:t>
            </a:r>
            <a:r>
              <a:rPr b="1" lang="fr" sz="1800"/>
              <a:t>forêt</a:t>
            </a:r>
            <a:r>
              <a:rPr lang="fr" sz="1800"/>
              <a:t> AD, qui est une collection de plusieurs domaines.</a:t>
            </a:r>
            <a:endParaRPr sz="1800"/>
          </a:p>
        </p:txBody>
      </p:sp>
      <p:sp>
        <p:nvSpPr>
          <p:cNvPr id="444" name="Google Shape;444;p5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More</a:t>
            </a:r>
            <a:endParaRPr/>
          </a:p>
        </p:txBody>
      </p:sp>
      <p:sp>
        <p:nvSpPr>
          <p:cNvPr id="445" name="Google Shape;445;p5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446" name="Google Shape;446;p5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Fonctionnalités du domaine AD</a:t>
            </a:r>
            <a:endParaRPr sz="3700"/>
          </a:p>
        </p:txBody>
      </p:sp>
      <p:sp>
        <p:nvSpPr>
          <p:cNvPr id="447" name="Google Shape;447;p5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Une structure en cascade</a:t>
            </a:r>
            <a:endParaRPr/>
          </a:p>
        </p:txBody>
      </p:sp>
      <p:sp>
        <p:nvSpPr>
          <p:cNvPr id="453" name="Google Shape;453;p5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454" name="Google Shape;454;p57"/>
          <p:cNvSpPr txBox="1"/>
          <p:nvPr>
            <p:ph idx="2" type="title"/>
          </p:nvPr>
        </p:nvSpPr>
        <p:spPr>
          <a:xfrm>
            <a:off x="380600" y="1028225"/>
            <a:ext cx="21000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Domaine</a:t>
            </a:r>
            <a:endParaRPr sz="3700"/>
          </a:p>
        </p:txBody>
      </p:sp>
      <p:sp>
        <p:nvSpPr>
          <p:cNvPr id="455" name="Google Shape;455;p5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cxnSp>
        <p:nvCxnSpPr>
          <p:cNvPr id="456" name="Google Shape;456;p57"/>
          <p:cNvCxnSpPr>
            <a:stCxn id="457" idx="2"/>
            <a:endCxn id="458" idx="0"/>
          </p:cNvCxnSpPr>
          <p:nvPr/>
        </p:nvCxnSpPr>
        <p:spPr>
          <a:xfrm flipH="1" rot="-5400000">
            <a:off x="5133288" y="1070250"/>
            <a:ext cx="647700" cy="1770300"/>
          </a:xfrm>
          <a:prstGeom prst="bentConnector3">
            <a:avLst>
              <a:gd fmla="val 50008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59" name="Google Shape;459;p57"/>
          <p:cNvCxnSpPr>
            <a:stCxn id="460" idx="0"/>
            <a:endCxn id="457" idx="2"/>
          </p:cNvCxnSpPr>
          <p:nvPr/>
        </p:nvCxnSpPr>
        <p:spPr>
          <a:xfrm rot="-5400000">
            <a:off x="3362988" y="1070350"/>
            <a:ext cx="647700" cy="1770300"/>
          </a:xfrm>
          <a:prstGeom prst="bentConnector3">
            <a:avLst>
              <a:gd fmla="val 50008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61" name="Google Shape;461;p57"/>
          <p:cNvCxnSpPr>
            <a:stCxn id="460" idx="2"/>
            <a:endCxn id="462" idx="0"/>
          </p:cNvCxnSpPr>
          <p:nvPr/>
        </p:nvCxnSpPr>
        <p:spPr>
          <a:xfrm flipH="1" rot="-5400000">
            <a:off x="2881488" y="256585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63" name="Google Shape;463;p57"/>
          <p:cNvCxnSpPr>
            <a:stCxn id="464" idx="0"/>
            <a:endCxn id="460" idx="2"/>
          </p:cNvCxnSpPr>
          <p:nvPr/>
        </p:nvCxnSpPr>
        <p:spPr>
          <a:xfrm rot="-5400000">
            <a:off x="2036238" y="256585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65" name="Google Shape;465;p57"/>
          <p:cNvCxnSpPr>
            <a:stCxn id="458" idx="2"/>
            <a:endCxn id="466" idx="0"/>
          </p:cNvCxnSpPr>
          <p:nvPr/>
        </p:nvCxnSpPr>
        <p:spPr>
          <a:xfrm flipH="1" rot="-5400000">
            <a:off x="6422088" y="256585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67" name="Google Shape;467;p57"/>
          <p:cNvCxnSpPr>
            <a:stCxn id="468" idx="0"/>
            <a:endCxn id="458" idx="2"/>
          </p:cNvCxnSpPr>
          <p:nvPr/>
        </p:nvCxnSpPr>
        <p:spPr>
          <a:xfrm rot="-5400000">
            <a:off x="5576838" y="2565850"/>
            <a:ext cx="685800" cy="8454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69" name="Google Shape;469;p57"/>
          <p:cNvCxnSpPr>
            <a:stCxn id="470" idx="0"/>
            <a:endCxn id="464" idx="2"/>
          </p:cNvCxnSpPr>
          <p:nvPr/>
        </p:nvCxnSpPr>
        <p:spPr>
          <a:xfrm rot="-5400000">
            <a:off x="1229425" y="3656650"/>
            <a:ext cx="685800" cy="7680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71" name="Google Shape;471;p57"/>
          <p:cNvCxnSpPr>
            <a:stCxn id="472" idx="0"/>
            <a:endCxn id="464" idx="2"/>
          </p:cNvCxnSpPr>
          <p:nvPr/>
        </p:nvCxnSpPr>
        <p:spPr>
          <a:xfrm flipH="1" rot="5400000">
            <a:off x="2074675" y="3579400"/>
            <a:ext cx="685800" cy="9225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73" name="Google Shape;473;p57"/>
          <p:cNvCxnSpPr>
            <a:stCxn id="474" idx="0"/>
            <a:endCxn id="468" idx="2"/>
          </p:cNvCxnSpPr>
          <p:nvPr/>
        </p:nvCxnSpPr>
        <p:spPr>
          <a:xfrm rot="-5400000">
            <a:off x="4693000" y="3579400"/>
            <a:ext cx="685800" cy="9225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75" name="Google Shape;475;p57"/>
          <p:cNvCxnSpPr>
            <a:stCxn id="476" idx="0"/>
            <a:endCxn id="468" idx="2"/>
          </p:cNvCxnSpPr>
          <p:nvPr/>
        </p:nvCxnSpPr>
        <p:spPr>
          <a:xfrm flipH="1" rot="5400000">
            <a:off x="5538250" y="3656650"/>
            <a:ext cx="685800" cy="7680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77" name="Google Shape;477;p57"/>
          <p:cNvCxnSpPr>
            <a:stCxn id="478" idx="0"/>
            <a:endCxn id="468" idx="2"/>
          </p:cNvCxnSpPr>
          <p:nvPr/>
        </p:nvCxnSpPr>
        <p:spPr>
          <a:xfrm flipH="1" rot="5400000">
            <a:off x="6383500" y="2811400"/>
            <a:ext cx="685800" cy="2458500"/>
          </a:xfrm>
          <a:prstGeom prst="bentConnector3">
            <a:avLst>
              <a:gd fmla="val 50000" name="adj1"/>
            </a:avLst>
          </a:prstGeom>
          <a:noFill/>
          <a:ln cap="flat" cmpd="sng" w="19050">
            <a:solidFill>
              <a:srgbClr val="C2C2C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457" name="Google Shape;457;p57"/>
          <p:cNvSpPr txBox="1"/>
          <p:nvPr/>
        </p:nvSpPr>
        <p:spPr>
          <a:xfrm>
            <a:off x="3801738" y="1265250"/>
            <a:ext cx="15405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Domaine entreprise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0" name="Google Shape;460;p57"/>
          <p:cNvSpPr txBox="1"/>
          <p:nvPr/>
        </p:nvSpPr>
        <p:spPr>
          <a:xfrm>
            <a:off x="2032638" y="22793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Utilisateurs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8" name="Google Shape;458;p57"/>
          <p:cNvSpPr txBox="1"/>
          <p:nvPr/>
        </p:nvSpPr>
        <p:spPr>
          <a:xfrm>
            <a:off x="5573238" y="22793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Ordinateurs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6" name="Google Shape;466;p57"/>
          <p:cNvSpPr txBox="1"/>
          <p:nvPr/>
        </p:nvSpPr>
        <p:spPr>
          <a:xfrm>
            <a:off x="6418488" y="33314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Nantes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8" name="Google Shape;468;p57"/>
          <p:cNvSpPr txBox="1"/>
          <p:nvPr/>
        </p:nvSpPr>
        <p:spPr>
          <a:xfrm>
            <a:off x="4727988" y="33314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Bordeaux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2" name="Google Shape;462;p57"/>
          <p:cNvSpPr txBox="1"/>
          <p:nvPr/>
        </p:nvSpPr>
        <p:spPr>
          <a:xfrm>
            <a:off x="2877888" y="33314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Lyon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4" name="Google Shape;464;p57"/>
          <p:cNvSpPr txBox="1"/>
          <p:nvPr/>
        </p:nvSpPr>
        <p:spPr>
          <a:xfrm>
            <a:off x="1187388" y="33314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Paris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6" name="Google Shape;476;p57"/>
          <p:cNvSpPr txBox="1"/>
          <p:nvPr/>
        </p:nvSpPr>
        <p:spPr>
          <a:xfrm>
            <a:off x="5496100" y="43835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PC bureau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4" name="Google Shape;474;p57"/>
          <p:cNvSpPr txBox="1"/>
          <p:nvPr/>
        </p:nvSpPr>
        <p:spPr>
          <a:xfrm>
            <a:off x="3805600" y="43835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PC portable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2" name="Google Shape;472;p57"/>
          <p:cNvSpPr txBox="1"/>
          <p:nvPr/>
        </p:nvSpPr>
        <p:spPr>
          <a:xfrm>
            <a:off x="2109775" y="43835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Groupes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0" name="Google Shape;470;p57"/>
          <p:cNvSpPr txBox="1"/>
          <p:nvPr/>
        </p:nvSpPr>
        <p:spPr>
          <a:xfrm>
            <a:off x="419275" y="43835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Utilisateurs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8" name="Google Shape;478;p57"/>
          <p:cNvSpPr txBox="1"/>
          <p:nvPr/>
        </p:nvSpPr>
        <p:spPr>
          <a:xfrm>
            <a:off x="7186600" y="4383550"/>
            <a:ext cx="1538100" cy="366300"/>
          </a:xfrm>
          <a:prstGeom prst="rect">
            <a:avLst/>
          </a:prstGeom>
          <a:noFill/>
          <a:ln cap="flat" cmpd="sng" w="19050">
            <a:solidFill>
              <a:srgbClr val="A72A1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A72A1E"/>
                </a:solidFill>
                <a:latin typeface="Roboto"/>
                <a:ea typeface="Roboto"/>
                <a:cs typeface="Roboto"/>
                <a:sym typeface="Roboto"/>
              </a:rPr>
              <a:t>OU Serveurs</a:t>
            </a:r>
            <a:endParaRPr sz="1000">
              <a:solidFill>
                <a:srgbClr val="A72A1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9" name="Google Shape;479;p57"/>
          <p:cNvSpPr txBox="1"/>
          <p:nvPr/>
        </p:nvSpPr>
        <p:spPr>
          <a:xfrm>
            <a:off x="7108800" y="1343975"/>
            <a:ext cx="1902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Conteneur ou OU (Organizational Unit)</a:t>
            </a:r>
            <a:endParaRPr/>
          </a:p>
        </p:txBody>
      </p:sp>
      <p:sp>
        <p:nvSpPr>
          <p:cNvPr id="480" name="Google Shape;480;p57"/>
          <p:cNvSpPr/>
          <p:nvPr/>
        </p:nvSpPr>
        <p:spPr>
          <a:xfrm>
            <a:off x="5162250" y="1859625"/>
            <a:ext cx="2178600" cy="1224600"/>
          </a:xfrm>
          <a:prstGeom prst="ellipse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1" name="Google Shape;481;p57"/>
          <p:cNvCxnSpPr>
            <a:stCxn id="479" idx="2"/>
          </p:cNvCxnSpPr>
          <p:nvPr/>
        </p:nvCxnSpPr>
        <p:spPr>
          <a:xfrm flipH="1">
            <a:off x="7328100" y="1959575"/>
            <a:ext cx="732000" cy="26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82" name="Google Shape;482;p57"/>
          <p:cNvCxnSpPr/>
          <p:nvPr/>
        </p:nvCxnSpPr>
        <p:spPr>
          <a:xfrm flipH="1">
            <a:off x="8049900" y="1959575"/>
            <a:ext cx="10200" cy="1769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3" name="Google Shape;483;p57"/>
          <p:cNvSpPr/>
          <p:nvPr/>
        </p:nvSpPr>
        <p:spPr>
          <a:xfrm>
            <a:off x="6926875" y="3823200"/>
            <a:ext cx="2178600" cy="1224600"/>
          </a:xfrm>
          <a:prstGeom prst="ellipse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5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PowerShell</a:t>
            </a:r>
            <a:endParaRPr/>
          </a:p>
        </p:txBody>
      </p:sp>
      <p:sp>
        <p:nvSpPr>
          <p:cNvPr id="489" name="Google Shape;489;p5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490" name="Google Shape;490;p5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Information sur le domaine</a:t>
            </a:r>
            <a:endParaRPr sz="3700"/>
          </a:p>
        </p:txBody>
      </p:sp>
      <p:sp>
        <p:nvSpPr>
          <p:cNvPr id="491" name="Google Shape;491;p5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92" name="Google Shape;492;p58"/>
          <p:cNvSpPr/>
          <p:nvPr/>
        </p:nvSpPr>
        <p:spPr>
          <a:xfrm>
            <a:off x="380600" y="1726275"/>
            <a:ext cx="8240400" cy="3264600"/>
          </a:xfrm>
          <a:prstGeom prst="roundRect">
            <a:avLst>
              <a:gd fmla="val 3257" name="adj"/>
            </a:avLst>
          </a:prstGeom>
          <a:solidFill>
            <a:srgbClr val="1C4587"/>
          </a:solidFill>
          <a:ln>
            <a:noFill/>
          </a:ln>
          <a:effectLst>
            <a:outerShdw blurRad="20002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234000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PS </a:t>
            </a:r>
            <a:r>
              <a:rPr lang="fr" sz="1100">
                <a:solidFill>
                  <a:schemeClr val="lt1"/>
                </a:solidFill>
              </a:rPr>
              <a:t>C:\Lab&gt; </a:t>
            </a:r>
            <a:r>
              <a:rPr lang="fr" sz="1100">
                <a:solidFill>
                  <a:srgbClr val="FFFFFF"/>
                </a:solidFill>
              </a:rPr>
              <a:t> Get-ADDomain | Select-Object DomainControllersContainer,DomainMode,DomainSID,Name | Format-List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DomainControllersContainer 	: OU=Domain Controllers,DC=lab,DC=lan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DomainMode                 	: Windows2016Domain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DomainSID                  	: S-1-5-21-3649124935-1597064440-2657112874</a:t>
            </a:r>
            <a:endParaRPr sz="11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Name                      		: lab</a:t>
            </a:r>
            <a:endParaRPr sz="11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59"/>
          <p:cNvSpPr txBox="1"/>
          <p:nvPr>
            <p:ph idx="4" type="body"/>
          </p:nvPr>
        </p:nvSpPr>
        <p:spPr>
          <a:xfrm>
            <a:off x="353750" y="3309475"/>
            <a:ext cx="4026900" cy="66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Tous les ordinateurs doivent être sur le même réseau local</a:t>
            </a:r>
            <a:endParaRPr sz="1800"/>
          </a:p>
        </p:txBody>
      </p:sp>
      <p:sp>
        <p:nvSpPr>
          <p:cNvPr id="498" name="Google Shape;498;p59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2 modes de gestion différent</a:t>
            </a:r>
            <a:endParaRPr/>
          </a:p>
        </p:txBody>
      </p:sp>
      <p:sp>
        <p:nvSpPr>
          <p:cNvPr id="499" name="Google Shape;499;p59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500" name="Google Shape;500;p59"/>
          <p:cNvSpPr txBox="1"/>
          <p:nvPr>
            <p:ph idx="2" type="title"/>
          </p:nvPr>
        </p:nvSpPr>
        <p:spPr>
          <a:xfrm>
            <a:off x="380600" y="1028225"/>
            <a:ext cx="26265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Workgroup</a:t>
            </a:r>
            <a:endParaRPr sz="3700"/>
          </a:p>
        </p:txBody>
      </p:sp>
      <p:sp>
        <p:nvSpPr>
          <p:cNvPr id="501" name="Google Shape;501;p5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02" name="Google Shape;502;p59"/>
          <p:cNvSpPr txBox="1"/>
          <p:nvPr>
            <p:ph idx="2" type="title"/>
          </p:nvPr>
        </p:nvSpPr>
        <p:spPr>
          <a:xfrm>
            <a:off x="5708450" y="1028225"/>
            <a:ext cx="25086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Domaine</a:t>
            </a:r>
            <a:endParaRPr sz="3700"/>
          </a:p>
        </p:txBody>
      </p:sp>
      <p:sp>
        <p:nvSpPr>
          <p:cNvPr id="503" name="Google Shape;503;p59"/>
          <p:cNvSpPr txBox="1"/>
          <p:nvPr>
            <p:ph idx="4" type="body"/>
          </p:nvPr>
        </p:nvSpPr>
        <p:spPr>
          <a:xfrm>
            <a:off x="353750" y="2648100"/>
            <a:ext cx="4026900" cy="66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On peut se connecter uniquement où un compte local a été </a:t>
            </a:r>
            <a:r>
              <a:rPr lang="fr" sz="1800"/>
              <a:t>créé</a:t>
            </a:r>
            <a:endParaRPr sz="1800"/>
          </a:p>
        </p:txBody>
      </p:sp>
      <p:sp>
        <p:nvSpPr>
          <p:cNvPr id="504" name="Google Shape;504;p59"/>
          <p:cNvSpPr txBox="1"/>
          <p:nvPr>
            <p:ph idx="4" type="body"/>
          </p:nvPr>
        </p:nvSpPr>
        <p:spPr>
          <a:xfrm>
            <a:off x="380600" y="3971175"/>
            <a:ext cx="4000200" cy="633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Limite de gestion fonctionnelle à quelques dizaines de machines</a:t>
            </a:r>
            <a:endParaRPr sz="1800"/>
          </a:p>
        </p:txBody>
      </p:sp>
      <p:sp>
        <p:nvSpPr>
          <p:cNvPr id="505" name="Google Shape;505;p59"/>
          <p:cNvSpPr txBox="1"/>
          <p:nvPr>
            <p:ph idx="4" type="body"/>
          </p:nvPr>
        </p:nvSpPr>
        <p:spPr>
          <a:xfrm>
            <a:off x="353750" y="2046400"/>
            <a:ext cx="4053900" cy="60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Tous les ordinateurs ont le même rôle standard</a:t>
            </a:r>
            <a:endParaRPr sz="1800"/>
          </a:p>
        </p:txBody>
      </p:sp>
      <p:sp>
        <p:nvSpPr>
          <p:cNvPr id="506" name="Google Shape;506;p59"/>
          <p:cNvSpPr txBox="1"/>
          <p:nvPr>
            <p:ph idx="4" type="body"/>
          </p:nvPr>
        </p:nvSpPr>
        <p:spPr>
          <a:xfrm>
            <a:off x="380600" y="4604625"/>
            <a:ext cx="40269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Aucune centralisation</a:t>
            </a:r>
            <a:endParaRPr sz="1800"/>
          </a:p>
        </p:txBody>
      </p:sp>
      <p:sp>
        <p:nvSpPr>
          <p:cNvPr id="507" name="Google Shape;507;p59"/>
          <p:cNvSpPr txBox="1"/>
          <p:nvPr>
            <p:ph idx="4" type="body"/>
          </p:nvPr>
        </p:nvSpPr>
        <p:spPr>
          <a:xfrm>
            <a:off x="4834375" y="2046400"/>
            <a:ext cx="4053900" cy="60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ou plusieurs ordinateurs sont des serveurs (DC)</a:t>
            </a:r>
            <a:endParaRPr sz="1800"/>
          </a:p>
        </p:txBody>
      </p:sp>
      <p:sp>
        <p:nvSpPr>
          <p:cNvPr id="508" name="Google Shape;508;p59"/>
          <p:cNvSpPr txBox="1"/>
          <p:nvPr>
            <p:ph idx="4" type="body"/>
          </p:nvPr>
        </p:nvSpPr>
        <p:spPr>
          <a:xfrm>
            <a:off x="4834375" y="2648100"/>
            <a:ext cx="3874500" cy="66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On peut se connecter n’importe où avec un compte de domaine</a:t>
            </a:r>
            <a:endParaRPr sz="1800"/>
          </a:p>
        </p:txBody>
      </p:sp>
      <p:sp>
        <p:nvSpPr>
          <p:cNvPr id="509" name="Google Shape;509;p59"/>
          <p:cNvSpPr txBox="1"/>
          <p:nvPr>
            <p:ph idx="4" type="body"/>
          </p:nvPr>
        </p:nvSpPr>
        <p:spPr>
          <a:xfrm>
            <a:off x="4834300" y="3309475"/>
            <a:ext cx="3874500" cy="66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ordinateurs peuvent être sur des  réseaux différents</a:t>
            </a:r>
            <a:endParaRPr sz="1800"/>
          </a:p>
        </p:txBody>
      </p:sp>
      <p:sp>
        <p:nvSpPr>
          <p:cNvPr id="510" name="Google Shape;510;p59"/>
          <p:cNvSpPr txBox="1"/>
          <p:nvPr>
            <p:ph idx="4" type="body"/>
          </p:nvPr>
        </p:nvSpPr>
        <p:spPr>
          <a:xfrm>
            <a:off x="4834300" y="3957075"/>
            <a:ext cx="4000200" cy="661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n’y a pas de limite au nombre de machines</a:t>
            </a:r>
            <a:endParaRPr sz="1800"/>
          </a:p>
        </p:txBody>
      </p:sp>
      <p:sp>
        <p:nvSpPr>
          <p:cNvPr id="511" name="Google Shape;511;p59"/>
          <p:cNvSpPr txBox="1"/>
          <p:nvPr>
            <p:ph idx="4" type="body"/>
          </p:nvPr>
        </p:nvSpPr>
        <p:spPr>
          <a:xfrm>
            <a:off x="4834375" y="4604625"/>
            <a:ext cx="39507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Centralisation avec les DC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0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arbre est une arborescence de domaines.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arbre est constitué de plusieurs domaines qui partagent un schéma et une configuration communs, formant un</a:t>
            </a:r>
            <a:r>
              <a:rPr b="1" lang="fr" sz="1800"/>
              <a:t> espace de noms contigu</a:t>
            </a:r>
            <a:r>
              <a:rPr lang="fr" sz="1800"/>
              <a:t>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domaines d’une arborescence sont également liés par des </a:t>
            </a:r>
            <a:r>
              <a:rPr b="1" lang="fr" sz="1800"/>
              <a:t>relations d’approbation</a:t>
            </a:r>
            <a:r>
              <a:rPr lang="fr" sz="1800"/>
              <a:t>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2 visions possibles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Vue par les relations d’approbation entre les domaines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Vue par l’espace de noms de l’arborescence de domaine.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17" name="Google Shape;517;p6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base de la forêt</a:t>
            </a:r>
            <a:endParaRPr/>
          </a:p>
        </p:txBody>
      </p:sp>
      <p:sp>
        <p:nvSpPr>
          <p:cNvPr id="518" name="Google Shape;518;p6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519" name="Google Shape;519;p6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Arbre</a:t>
            </a:r>
            <a:endParaRPr sz="3700"/>
          </a:p>
        </p:txBody>
      </p:sp>
      <p:sp>
        <p:nvSpPr>
          <p:cNvPr id="520" name="Google Shape;520;p6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ensemble de domaines</a:t>
            </a:r>
            <a:endParaRPr/>
          </a:p>
        </p:txBody>
      </p:sp>
      <p:sp>
        <p:nvSpPr>
          <p:cNvPr id="526" name="Google Shape;526;p6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527" name="Google Shape;527;p6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Arbre</a:t>
            </a:r>
            <a:endParaRPr sz="3700"/>
          </a:p>
        </p:txBody>
      </p:sp>
      <p:sp>
        <p:nvSpPr>
          <p:cNvPr id="528" name="Google Shape;528;p6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29" name="Google Shape;529;p61"/>
          <p:cNvSpPr/>
          <p:nvPr/>
        </p:nvSpPr>
        <p:spPr>
          <a:xfrm>
            <a:off x="2874100" y="1273700"/>
            <a:ext cx="1629925" cy="1530525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Domaine B</a:t>
            </a:r>
            <a:endParaRPr sz="1000"/>
          </a:p>
        </p:txBody>
      </p:sp>
      <p:sp>
        <p:nvSpPr>
          <p:cNvPr id="530" name="Google Shape;530;p61"/>
          <p:cNvSpPr/>
          <p:nvPr/>
        </p:nvSpPr>
        <p:spPr>
          <a:xfrm>
            <a:off x="4636675" y="1692175"/>
            <a:ext cx="3759550" cy="2892075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                 Domaine A  </a:t>
            </a:r>
            <a:endParaRPr sz="1000"/>
          </a:p>
        </p:txBody>
      </p:sp>
      <p:sp>
        <p:nvSpPr>
          <p:cNvPr id="531" name="Google Shape;531;p61"/>
          <p:cNvSpPr/>
          <p:nvPr/>
        </p:nvSpPr>
        <p:spPr>
          <a:xfrm>
            <a:off x="1847300" y="2986650"/>
            <a:ext cx="1703650" cy="1597600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Domaine C</a:t>
            </a:r>
            <a:endParaRPr sz="1000"/>
          </a:p>
        </p:txBody>
      </p:sp>
      <p:cxnSp>
        <p:nvCxnSpPr>
          <p:cNvPr id="532" name="Google Shape;532;p61"/>
          <p:cNvCxnSpPr>
            <a:stCxn id="531" idx="3"/>
            <a:endCxn id="529" idx="2"/>
          </p:cNvCxnSpPr>
          <p:nvPr/>
        </p:nvCxnSpPr>
        <p:spPr>
          <a:xfrm flipH="1" rot="10800000">
            <a:off x="3125038" y="2804150"/>
            <a:ext cx="564000" cy="981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3" name="Google Shape;533;p61"/>
          <p:cNvCxnSpPr>
            <a:stCxn id="529" idx="2"/>
            <a:endCxn id="530" idx="1"/>
          </p:cNvCxnSpPr>
          <p:nvPr/>
        </p:nvCxnSpPr>
        <p:spPr>
          <a:xfrm>
            <a:off x="3689063" y="2804225"/>
            <a:ext cx="1887600" cy="333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4" name="Google Shape;534;p61"/>
          <p:cNvSpPr/>
          <p:nvPr/>
        </p:nvSpPr>
        <p:spPr>
          <a:xfrm>
            <a:off x="6150900" y="2374350"/>
            <a:ext cx="717300" cy="6849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</a:t>
            </a:r>
            <a:endParaRPr/>
          </a:p>
        </p:txBody>
      </p:sp>
      <p:sp>
        <p:nvSpPr>
          <p:cNvPr id="535" name="Google Shape;535;p61"/>
          <p:cNvSpPr/>
          <p:nvPr/>
        </p:nvSpPr>
        <p:spPr>
          <a:xfrm>
            <a:off x="6724775" y="3059250"/>
            <a:ext cx="717300" cy="6849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</a:t>
            </a:r>
            <a:endParaRPr/>
          </a:p>
        </p:txBody>
      </p:sp>
      <p:sp>
        <p:nvSpPr>
          <p:cNvPr id="536" name="Google Shape;536;p61"/>
          <p:cNvSpPr/>
          <p:nvPr/>
        </p:nvSpPr>
        <p:spPr>
          <a:xfrm>
            <a:off x="5612850" y="3059250"/>
            <a:ext cx="717300" cy="6849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</a:t>
            </a:r>
            <a:endParaRPr/>
          </a:p>
        </p:txBody>
      </p:sp>
      <p:sp>
        <p:nvSpPr>
          <p:cNvPr id="537" name="Google Shape;537;p61"/>
          <p:cNvSpPr/>
          <p:nvPr/>
        </p:nvSpPr>
        <p:spPr>
          <a:xfrm>
            <a:off x="5093375" y="3819425"/>
            <a:ext cx="717300" cy="6849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</a:t>
            </a:r>
            <a:endParaRPr/>
          </a:p>
        </p:txBody>
      </p:sp>
      <p:cxnSp>
        <p:nvCxnSpPr>
          <p:cNvPr id="538" name="Google Shape;538;p61"/>
          <p:cNvCxnSpPr>
            <a:endCxn id="536" idx="0"/>
          </p:cNvCxnSpPr>
          <p:nvPr/>
        </p:nvCxnSpPr>
        <p:spPr>
          <a:xfrm flipH="1">
            <a:off x="5971500" y="2986650"/>
            <a:ext cx="277800" cy="72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9" name="Google Shape;539;p61"/>
          <p:cNvCxnSpPr>
            <a:stCxn id="536" idx="3"/>
            <a:endCxn id="537" idx="0"/>
          </p:cNvCxnSpPr>
          <p:nvPr/>
        </p:nvCxnSpPr>
        <p:spPr>
          <a:xfrm flipH="1">
            <a:off x="5452096" y="3643849"/>
            <a:ext cx="265800" cy="175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0" name="Google Shape;540;p61"/>
          <p:cNvCxnSpPr>
            <a:stCxn id="534" idx="5"/>
            <a:endCxn id="535" idx="1"/>
          </p:cNvCxnSpPr>
          <p:nvPr/>
        </p:nvCxnSpPr>
        <p:spPr>
          <a:xfrm>
            <a:off x="6763154" y="2958949"/>
            <a:ext cx="66600" cy="200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3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62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Une forêt est une s</a:t>
            </a:r>
            <a:r>
              <a:rPr lang="fr" sz="1800"/>
              <a:t>tructure hiérarchique de plusieurs domaines indépendants.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Dans une forêt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Tous les </a:t>
            </a:r>
            <a:r>
              <a:rPr b="1" lang="fr" sz="1800"/>
              <a:t>arbres</a:t>
            </a:r>
            <a:r>
              <a:rPr lang="fr" sz="1800"/>
              <a:t> partagent un </a:t>
            </a:r>
            <a:r>
              <a:rPr b="1" lang="fr" sz="1800"/>
              <a:t>schéma d’annuaire</a:t>
            </a:r>
            <a:r>
              <a:rPr lang="fr" sz="1800"/>
              <a:t> commun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Tous les domaines :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Partagent un « Catalogue Global » commun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Fonctionnent de façon indépendante</a:t>
            </a:r>
            <a:endParaRPr sz="1800"/>
          </a:p>
          <a:p>
            <a:pPr indent="-3429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Ont des relations possibles entre-eux</a:t>
            </a:r>
            <a:endParaRPr sz="1800"/>
          </a:p>
        </p:txBody>
      </p:sp>
      <p:sp>
        <p:nvSpPr>
          <p:cNvPr id="546" name="Google Shape;546;p6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Détail de la forêt</a:t>
            </a:r>
            <a:endParaRPr/>
          </a:p>
        </p:txBody>
      </p:sp>
      <p:sp>
        <p:nvSpPr>
          <p:cNvPr id="547" name="Google Shape;547;p6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548" name="Google Shape;548;p6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Forêt AD</a:t>
            </a:r>
            <a:endParaRPr sz="3700"/>
          </a:p>
        </p:txBody>
      </p:sp>
      <p:sp>
        <p:nvSpPr>
          <p:cNvPr id="549" name="Google Shape;549;p6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63"/>
          <p:cNvSpPr/>
          <p:nvPr/>
        </p:nvSpPr>
        <p:spPr>
          <a:xfrm>
            <a:off x="196725" y="2423700"/>
            <a:ext cx="2742900" cy="2669100"/>
          </a:xfrm>
          <a:prstGeom prst="ellipse">
            <a:avLst/>
          </a:prstGeom>
          <a:solidFill>
            <a:srgbClr val="F9979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6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ensemble d’arbres</a:t>
            </a:r>
            <a:endParaRPr/>
          </a:p>
        </p:txBody>
      </p:sp>
      <p:sp>
        <p:nvSpPr>
          <p:cNvPr id="556" name="Google Shape;556;p6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557" name="Google Shape;557;p6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Forêt</a:t>
            </a:r>
            <a:endParaRPr sz="3700"/>
          </a:p>
        </p:txBody>
      </p:sp>
      <p:sp>
        <p:nvSpPr>
          <p:cNvPr id="558" name="Google Shape;558;p6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59" name="Google Shape;559;p63"/>
          <p:cNvSpPr/>
          <p:nvPr/>
        </p:nvSpPr>
        <p:spPr>
          <a:xfrm>
            <a:off x="622125" y="3741825"/>
            <a:ext cx="863750" cy="840100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60" name="Google Shape;560;p63"/>
          <p:cNvSpPr/>
          <p:nvPr/>
        </p:nvSpPr>
        <p:spPr>
          <a:xfrm>
            <a:off x="1136300" y="2718163"/>
            <a:ext cx="863750" cy="840100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61" name="Google Shape;561;p63"/>
          <p:cNvSpPr/>
          <p:nvPr/>
        </p:nvSpPr>
        <p:spPr>
          <a:xfrm>
            <a:off x="1610975" y="3741825"/>
            <a:ext cx="863750" cy="840100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62" name="Google Shape;562;p63"/>
          <p:cNvSpPr/>
          <p:nvPr/>
        </p:nvSpPr>
        <p:spPr>
          <a:xfrm>
            <a:off x="2781600" y="889175"/>
            <a:ext cx="2742900" cy="26691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3" name="Google Shape;563;p63"/>
          <p:cNvSpPr/>
          <p:nvPr/>
        </p:nvSpPr>
        <p:spPr>
          <a:xfrm>
            <a:off x="3181825" y="2151700"/>
            <a:ext cx="863750" cy="840100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64" name="Google Shape;564;p63"/>
          <p:cNvSpPr/>
          <p:nvPr/>
        </p:nvSpPr>
        <p:spPr>
          <a:xfrm>
            <a:off x="3721175" y="1158938"/>
            <a:ext cx="863750" cy="840100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65" name="Google Shape;565;p63"/>
          <p:cNvSpPr/>
          <p:nvPr/>
        </p:nvSpPr>
        <p:spPr>
          <a:xfrm>
            <a:off x="4287775" y="2151700"/>
            <a:ext cx="863750" cy="840100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66" name="Google Shape;566;p63"/>
          <p:cNvSpPr/>
          <p:nvPr/>
        </p:nvSpPr>
        <p:spPr>
          <a:xfrm>
            <a:off x="5782000" y="1923975"/>
            <a:ext cx="3229500" cy="3062700"/>
          </a:xfrm>
          <a:prstGeom prst="ellipse">
            <a:avLst/>
          </a:prstGeom>
          <a:solidFill>
            <a:srgbClr val="6D9EE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63"/>
          <p:cNvSpPr/>
          <p:nvPr/>
        </p:nvSpPr>
        <p:spPr>
          <a:xfrm>
            <a:off x="6333525" y="3531650"/>
            <a:ext cx="863750" cy="840100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68" name="Google Shape;568;p63"/>
          <p:cNvSpPr/>
          <p:nvPr/>
        </p:nvSpPr>
        <p:spPr>
          <a:xfrm>
            <a:off x="6407338" y="2151707"/>
            <a:ext cx="1978825" cy="1297175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69" name="Google Shape;569;p63"/>
          <p:cNvSpPr/>
          <p:nvPr/>
        </p:nvSpPr>
        <p:spPr>
          <a:xfrm>
            <a:off x="7511825" y="3531650"/>
            <a:ext cx="863750" cy="840100"/>
          </a:xfrm>
          <a:prstGeom prst="flowChartExtract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570" name="Google Shape;570;p63"/>
          <p:cNvSpPr/>
          <p:nvPr/>
        </p:nvSpPr>
        <p:spPr>
          <a:xfrm>
            <a:off x="7197275" y="2423700"/>
            <a:ext cx="451500" cy="3936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/>
              <a:t>OU</a:t>
            </a:r>
            <a:endParaRPr sz="700"/>
          </a:p>
        </p:txBody>
      </p:sp>
      <p:sp>
        <p:nvSpPr>
          <p:cNvPr id="571" name="Google Shape;571;p63"/>
          <p:cNvSpPr/>
          <p:nvPr/>
        </p:nvSpPr>
        <p:spPr>
          <a:xfrm>
            <a:off x="6839625" y="2941425"/>
            <a:ext cx="451500" cy="3936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/>
              <a:t>OU</a:t>
            </a:r>
            <a:endParaRPr sz="700"/>
          </a:p>
        </p:txBody>
      </p:sp>
      <p:sp>
        <p:nvSpPr>
          <p:cNvPr id="572" name="Google Shape;572;p63"/>
          <p:cNvSpPr/>
          <p:nvPr/>
        </p:nvSpPr>
        <p:spPr>
          <a:xfrm>
            <a:off x="7511825" y="2941425"/>
            <a:ext cx="451500" cy="3936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/>
              <a:t>OU</a:t>
            </a:r>
            <a:endParaRPr sz="700"/>
          </a:p>
        </p:txBody>
      </p:sp>
      <p:cxnSp>
        <p:nvCxnSpPr>
          <p:cNvPr id="573" name="Google Shape;573;p63"/>
          <p:cNvCxnSpPr>
            <a:endCxn id="554" idx="0"/>
          </p:cNvCxnSpPr>
          <p:nvPr/>
        </p:nvCxnSpPr>
        <p:spPr>
          <a:xfrm flipH="1">
            <a:off x="1568175" y="2228400"/>
            <a:ext cx="1205700" cy="1953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4" name="Google Shape;574;p63"/>
          <p:cNvCxnSpPr>
            <a:stCxn id="562" idx="6"/>
            <a:endCxn id="566" idx="1"/>
          </p:cNvCxnSpPr>
          <p:nvPr/>
        </p:nvCxnSpPr>
        <p:spPr>
          <a:xfrm>
            <a:off x="5524500" y="2223725"/>
            <a:ext cx="730500" cy="148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5" name="Google Shape;575;p63"/>
          <p:cNvCxnSpPr>
            <a:stCxn id="560" idx="2"/>
            <a:endCxn id="559" idx="3"/>
          </p:cNvCxnSpPr>
          <p:nvPr/>
        </p:nvCxnSpPr>
        <p:spPr>
          <a:xfrm flipH="1">
            <a:off x="1269975" y="3558263"/>
            <a:ext cx="298200" cy="60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6" name="Google Shape;576;p63"/>
          <p:cNvCxnSpPr>
            <a:stCxn id="560" idx="2"/>
            <a:endCxn id="561" idx="1"/>
          </p:cNvCxnSpPr>
          <p:nvPr/>
        </p:nvCxnSpPr>
        <p:spPr>
          <a:xfrm>
            <a:off x="1568175" y="3558263"/>
            <a:ext cx="258600" cy="603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7" name="Google Shape;577;p63"/>
          <p:cNvCxnSpPr>
            <a:stCxn id="568" idx="2"/>
            <a:endCxn id="567" idx="3"/>
          </p:cNvCxnSpPr>
          <p:nvPr/>
        </p:nvCxnSpPr>
        <p:spPr>
          <a:xfrm flipH="1">
            <a:off x="6981250" y="3448882"/>
            <a:ext cx="415500" cy="50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8" name="Google Shape;578;p63"/>
          <p:cNvCxnSpPr>
            <a:stCxn id="568" idx="2"/>
            <a:endCxn id="569" idx="1"/>
          </p:cNvCxnSpPr>
          <p:nvPr/>
        </p:nvCxnSpPr>
        <p:spPr>
          <a:xfrm>
            <a:off x="7396750" y="3448882"/>
            <a:ext cx="330900" cy="50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9" name="Google Shape;579;p63"/>
          <p:cNvCxnSpPr>
            <a:stCxn id="564" idx="2"/>
            <a:endCxn id="563" idx="3"/>
          </p:cNvCxnSpPr>
          <p:nvPr/>
        </p:nvCxnSpPr>
        <p:spPr>
          <a:xfrm flipH="1">
            <a:off x="3829650" y="1999038"/>
            <a:ext cx="323400" cy="572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0" name="Google Shape;580;p63"/>
          <p:cNvCxnSpPr>
            <a:stCxn id="564" idx="2"/>
            <a:endCxn id="565" idx="1"/>
          </p:cNvCxnSpPr>
          <p:nvPr/>
        </p:nvCxnSpPr>
        <p:spPr>
          <a:xfrm>
            <a:off x="4153050" y="1999038"/>
            <a:ext cx="350700" cy="572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1" name="Google Shape;581;p63"/>
          <p:cNvCxnSpPr>
            <a:endCxn id="571" idx="0"/>
          </p:cNvCxnSpPr>
          <p:nvPr/>
        </p:nvCxnSpPr>
        <p:spPr>
          <a:xfrm flipH="1">
            <a:off x="7065375" y="2751825"/>
            <a:ext cx="178200" cy="1896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2" name="Google Shape;582;p63"/>
          <p:cNvCxnSpPr>
            <a:stCxn id="570" idx="5"/>
            <a:endCxn id="572" idx="0"/>
          </p:cNvCxnSpPr>
          <p:nvPr/>
        </p:nvCxnSpPr>
        <p:spPr>
          <a:xfrm>
            <a:off x="7582654" y="2759659"/>
            <a:ext cx="154800" cy="181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3" name="Google Shape;583;p63"/>
          <p:cNvSpPr txBox="1"/>
          <p:nvPr/>
        </p:nvSpPr>
        <p:spPr>
          <a:xfrm>
            <a:off x="7648775" y="2630938"/>
            <a:ext cx="693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Domaine</a:t>
            </a:r>
            <a:endParaRPr sz="1000"/>
          </a:p>
        </p:txBody>
      </p:sp>
      <p:sp>
        <p:nvSpPr>
          <p:cNvPr id="584" name="Google Shape;584;p63"/>
          <p:cNvSpPr txBox="1"/>
          <p:nvPr/>
        </p:nvSpPr>
        <p:spPr>
          <a:xfrm>
            <a:off x="5501450" y="4488650"/>
            <a:ext cx="101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Arbre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64"/>
          <p:cNvSpPr txBox="1"/>
          <p:nvPr>
            <p:ph idx="4" type="body"/>
          </p:nvPr>
        </p:nvSpPr>
        <p:spPr>
          <a:xfrm>
            <a:off x="462200" y="1772500"/>
            <a:ext cx="3590400" cy="754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Simplification de l’administration et flexibilité.</a:t>
            </a:r>
            <a:endParaRPr sz="1800"/>
          </a:p>
        </p:txBody>
      </p:sp>
      <p:sp>
        <p:nvSpPr>
          <p:cNvPr id="590" name="Google Shape;590;p6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Détail de la forêt</a:t>
            </a:r>
            <a:endParaRPr/>
          </a:p>
        </p:txBody>
      </p:sp>
      <p:sp>
        <p:nvSpPr>
          <p:cNvPr id="591" name="Google Shape;591;p6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592" name="Google Shape;592;p6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Avantage d’une </a:t>
            </a:r>
            <a:r>
              <a:rPr lang="fr" sz="3700"/>
              <a:t>forêt ?</a:t>
            </a:r>
            <a:endParaRPr sz="3700"/>
          </a:p>
        </p:txBody>
      </p:sp>
      <p:sp>
        <p:nvSpPr>
          <p:cNvPr id="593" name="Google Shape;593;p6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94" name="Google Shape;594;p64"/>
          <p:cNvSpPr/>
          <p:nvPr/>
        </p:nvSpPr>
        <p:spPr>
          <a:xfrm>
            <a:off x="5072675" y="2456825"/>
            <a:ext cx="600600" cy="485700"/>
          </a:xfrm>
          <a:prstGeom prst="triangle">
            <a:avLst>
              <a:gd fmla="val 50000" name="adj"/>
            </a:avLst>
          </a:prstGeom>
          <a:solidFill>
            <a:srgbClr val="F9979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64"/>
          <p:cNvSpPr/>
          <p:nvPr/>
        </p:nvSpPr>
        <p:spPr>
          <a:xfrm>
            <a:off x="5673275" y="3095500"/>
            <a:ext cx="600600" cy="485700"/>
          </a:xfrm>
          <a:prstGeom prst="triangle">
            <a:avLst>
              <a:gd fmla="val 50000" name="adj"/>
            </a:avLst>
          </a:prstGeom>
          <a:solidFill>
            <a:srgbClr val="F9979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64"/>
          <p:cNvSpPr/>
          <p:nvPr/>
        </p:nvSpPr>
        <p:spPr>
          <a:xfrm>
            <a:off x="4562250" y="3095500"/>
            <a:ext cx="600600" cy="485700"/>
          </a:xfrm>
          <a:prstGeom prst="triangle">
            <a:avLst>
              <a:gd fmla="val 50000" name="adj"/>
            </a:avLst>
          </a:prstGeom>
          <a:solidFill>
            <a:srgbClr val="F9979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64"/>
          <p:cNvSpPr/>
          <p:nvPr/>
        </p:nvSpPr>
        <p:spPr>
          <a:xfrm>
            <a:off x="6924200" y="4013025"/>
            <a:ext cx="600600" cy="485700"/>
          </a:xfrm>
          <a:prstGeom prst="triangle">
            <a:avLst>
              <a:gd fmla="val 50000" name="adj"/>
            </a:avLst>
          </a:prstGeom>
          <a:solidFill>
            <a:srgbClr val="F9979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64"/>
          <p:cNvSpPr/>
          <p:nvPr/>
        </p:nvSpPr>
        <p:spPr>
          <a:xfrm>
            <a:off x="7362700" y="3095500"/>
            <a:ext cx="600600" cy="485700"/>
          </a:xfrm>
          <a:prstGeom prst="triangle">
            <a:avLst>
              <a:gd fmla="val 50000" name="adj"/>
            </a:avLst>
          </a:prstGeom>
          <a:solidFill>
            <a:srgbClr val="F9979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64"/>
          <p:cNvSpPr/>
          <p:nvPr/>
        </p:nvSpPr>
        <p:spPr>
          <a:xfrm>
            <a:off x="8251100" y="3095500"/>
            <a:ext cx="600600" cy="485700"/>
          </a:xfrm>
          <a:prstGeom prst="triangle">
            <a:avLst>
              <a:gd fmla="val 50000" name="adj"/>
            </a:avLst>
          </a:prstGeom>
          <a:solidFill>
            <a:srgbClr val="F9979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0" name="Google Shape;600;p64"/>
          <p:cNvSpPr/>
          <p:nvPr/>
        </p:nvSpPr>
        <p:spPr>
          <a:xfrm>
            <a:off x="7846400" y="2456825"/>
            <a:ext cx="600600" cy="485700"/>
          </a:xfrm>
          <a:prstGeom prst="triangle">
            <a:avLst>
              <a:gd fmla="val 50000" name="adj"/>
            </a:avLst>
          </a:prstGeom>
          <a:solidFill>
            <a:srgbClr val="F99797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1" name="Google Shape;601;p64"/>
          <p:cNvCxnSpPr>
            <a:endCxn id="594" idx="3"/>
          </p:cNvCxnSpPr>
          <p:nvPr/>
        </p:nvCxnSpPr>
        <p:spPr>
          <a:xfrm flipH="1" rot="10800000">
            <a:off x="4880975" y="2942525"/>
            <a:ext cx="492000" cy="165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2" name="Google Shape;602;p64"/>
          <p:cNvCxnSpPr>
            <a:stCxn id="595" idx="0"/>
            <a:endCxn id="594" idx="3"/>
          </p:cNvCxnSpPr>
          <p:nvPr/>
        </p:nvCxnSpPr>
        <p:spPr>
          <a:xfrm rot="10800000">
            <a:off x="5372975" y="2942500"/>
            <a:ext cx="600600" cy="15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3" name="Google Shape;603;p64"/>
          <p:cNvCxnSpPr>
            <a:stCxn id="600" idx="3"/>
            <a:endCxn id="598" idx="0"/>
          </p:cNvCxnSpPr>
          <p:nvPr/>
        </p:nvCxnSpPr>
        <p:spPr>
          <a:xfrm flipH="1">
            <a:off x="7663100" y="2942525"/>
            <a:ext cx="483600" cy="15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4" name="Google Shape;604;p64"/>
          <p:cNvCxnSpPr>
            <a:stCxn id="600" idx="3"/>
            <a:endCxn id="599" idx="0"/>
          </p:cNvCxnSpPr>
          <p:nvPr/>
        </p:nvCxnSpPr>
        <p:spPr>
          <a:xfrm>
            <a:off x="8146700" y="2942525"/>
            <a:ext cx="404700" cy="153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5" name="Google Shape;605;p64"/>
          <p:cNvCxnSpPr>
            <a:stCxn id="598" idx="3"/>
            <a:endCxn id="597" idx="0"/>
          </p:cNvCxnSpPr>
          <p:nvPr/>
        </p:nvCxnSpPr>
        <p:spPr>
          <a:xfrm flipH="1">
            <a:off x="7224400" y="3581200"/>
            <a:ext cx="438600" cy="43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6" name="Google Shape;606;p64"/>
          <p:cNvCxnSpPr>
            <a:stCxn id="594" idx="0"/>
            <a:endCxn id="600" idx="0"/>
          </p:cNvCxnSpPr>
          <p:nvPr/>
        </p:nvCxnSpPr>
        <p:spPr>
          <a:xfrm>
            <a:off x="5372975" y="2456825"/>
            <a:ext cx="2773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7" name="Google Shape;607;p64"/>
          <p:cNvSpPr txBox="1"/>
          <p:nvPr/>
        </p:nvSpPr>
        <p:spPr>
          <a:xfrm>
            <a:off x="4829900" y="2056625"/>
            <a:ext cx="122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masociete.fr</a:t>
            </a:r>
            <a:endParaRPr/>
          </a:p>
        </p:txBody>
      </p:sp>
      <p:sp>
        <p:nvSpPr>
          <p:cNvPr id="608" name="Google Shape;608;p64"/>
          <p:cNvSpPr txBox="1"/>
          <p:nvPr/>
        </p:nvSpPr>
        <p:spPr>
          <a:xfrm>
            <a:off x="7392050" y="2050925"/>
            <a:ext cx="133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mafilliale.com</a:t>
            </a:r>
            <a:endParaRPr/>
          </a:p>
        </p:txBody>
      </p:sp>
      <p:sp>
        <p:nvSpPr>
          <p:cNvPr id="609" name="Google Shape;609;p64"/>
          <p:cNvSpPr txBox="1"/>
          <p:nvPr/>
        </p:nvSpPr>
        <p:spPr>
          <a:xfrm>
            <a:off x="4052549" y="3640625"/>
            <a:ext cx="1186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paris.masociete.fr</a:t>
            </a:r>
            <a:endParaRPr sz="1000"/>
          </a:p>
        </p:txBody>
      </p:sp>
      <p:sp>
        <p:nvSpPr>
          <p:cNvPr id="610" name="Google Shape;610;p64"/>
          <p:cNvSpPr txBox="1"/>
          <p:nvPr/>
        </p:nvSpPr>
        <p:spPr>
          <a:xfrm>
            <a:off x="5238750" y="3640625"/>
            <a:ext cx="1162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lyon</a:t>
            </a:r>
            <a:r>
              <a:rPr lang="fr" sz="1000"/>
              <a:t>.masociete.fr</a:t>
            </a:r>
            <a:endParaRPr sz="1000"/>
          </a:p>
        </p:txBody>
      </p:sp>
      <p:sp>
        <p:nvSpPr>
          <p:cNvPr id="611" name="Google Shape;611;p64"/>
          <p:cNvSpPr txBox="1"/>
          <p:nvPr/>
        </p:nvSpPr>
        <p:spPr>
          <a:xfrm>
            <a:off x="6440025" y="3640625"/>
            <a:ext cx="140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nantes.mafilliale.com</a:t>
            </a:r>
            <a:endParaRPr sz="1000"/>
          </a:p>
        </p:txBody>
      </p:sp>
      <p:sp>
        <p:nvSpPr>
          <p:cNvPr id="612" name="Google Shape;612;p64"/>
          <p:cNvSpPr txBox="1"/>
          <p:nvPr/>
        </p:nvSpPr>
        <p:spPr>
          <a:xfrm>
            <a:off x="7809500" y="3640625"/>
            <a:ext cx="1334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berlin</a:t>
            </a:r>
            <a:r>
              <a:rPr lang="fr" sz="1000"/>
              <a:t>.mafilliale.com</a:t>
            </a:r>
            <a:endParaRPr sz="1000"/>
          </a:p>
        </p:txBody>
      </p:sp>
      <p:sp>
        <p:nvSpPr>
          <p:cNvPr id="613" name="Google Shape;613;p64"/>
          <p:cNvSpPr txBox="1"/>
          <p:nvPr/>
        </p:nvSpPr>
        <p:spPr>
          <a:xfrm>
            <a:off x="6521150" y="4532425"/>
            <a:ext cx="152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/>
              <a:t>it.</a:t>
            </a:r>
            <a:r>
              <a:rPr lang="fr" sz="1000"/>
              <a:t>nantes.mafilliale.com</a:t>
            </a:r>
            <a:endParaRPr sz="1000"/>
          </a:p>
        </p:txBody>
      </p:sp>
      <p:sp>
        <p:nvSpPr>
          <p:cNvPr id="614" name="Google Shape;614;p64"/>
          <p:cNvSpPr txBox="1"/>
          <p:nvPr>
            <p:ph idx="4" type="body"/>
          </p:nvPr>
        </p:nvSpPr>
        <p:spPr>
          <a:xfrm>
            <a:off x="462200" y="2527000"/>
            <a:ext cx="3568200" cy="2409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</a:t>
            </a:r>
            <a:r>
              <a:rPr lang="fr" sz="1800"/>
              <a:t>x: Un utilisateur du domaine </a:t>
            </a:r>
            <a:r>
              <a:rPr i="1" lang="fr" sz="1800"/>
              <a:t>lyon.masociete.fr</a:t>
            </a:r>
            <a:r>
              <a:rPr lang="fr" sz="1800"/>
              <a:t> pourra accéder à des ressources situées dans le domaine </a:t>
            </a:r>
            <a:r>
              <a:rPr i="1" lang="fr" sz="1800"/>
              <a:t>it.nantes.mafilliale.com</a:t>
            </a:r>
            <a:r>
              <a:rPr lang="fr" sz="1800"/>
              <a:t>,  ou se connecter sur une machine du domaine </a:t>
            </a:r>
            <a:r>
              <a:rPr i="1" lang="fr" sz="1800"/>
              <a:t>berlin.mafilliale.com</a:t>
            </a:r>
            <a:r>
              <a:rPr lang="fr" sz="1800"/>
              <a:t> (avec les autorisations).</a:t>
            </a:r>
            <a:endParaRPr sz="1800"/>
          </a:p>
        </p:txBody>
      </p:sp>
      <p:sp>
        <p:nvSpPr>
          <p:cNvPr id="615" name="Google Shape;615;p64"/>
          <p:cNvSpPr/>
          <p:nvPr/>
        </p:nvSpPr>
        <p:spPr>
          <a:xfrm>
            <a:off x="5120400" y="2967525"/>
            <a:ext cx="1452600" cy="1214400"/>
          </a:xfrm>
          <a:prstGeom prst="ellipse">
            <a:avLst/>
          </a:prstGeom>
          <a:noFill/>
          <a:ln cap="flat" cmpd="sng" w="19050">
            <a:solidFill>
              <a:srgbClr val="F76C6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64"/>
          <p:cNvSpPr/>
          <p:nvPr/>
        </p:nvSpPr>
        <p:spPr>
          <a:xfrm>
            <a:off x="7691400" y="2948225"/>
            <a:ext cx="1452600" cy="1214400"/>
          </a:xfrm>
          <a:prstGeom prst="ellipse">
            <a:avLst/>
          </a:prstGeom>
          <a:noFill/>
          <a:ln cap="flat" cmpd="sng" w="19050">
            <a:solidFill>
              <a:srgbClr val="F76C6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64"/>
          <p:cNvSpPr/>
          <p:nvPr/>
        </p:nvSpPr>
        <p:spPr>
          <a:xfrm>
            <a:off x="6498200" y="3951250"/>
            <a:ext cx="1452600" cy="1214400"/>
          </a:xfrm>
          <a:prstGeom prst="ellipse">
            <a:avLst/>
          </a:prstGeom>
          <a:noFill/>
          <a:ln cap="flat" cmpd="sng" w="19050">
            <a:solidFill>
              <a:srgbClr val="F76C6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8" name="Google Shape;618;p64"/>
          <p:cNvCxnSpPr>
            <a:stCxn id="615" idx="6"/>
            <a:endCxn id="616" idx="2"/>
          </p:cNvCxnSpPr>
          <p:nvPr/>
        </p:nvCxnSpPr>
        <p:spPr>
          <a:xfrm flipH="1" rot="10800000">
            <a:off x="6573000" y="3555525"/>
            <a:ext cx="1118400" cy="19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19" name="Google Shape;619;p64"/>
          <p:cNvCxnSpPr>
            <a:stCxn id="615" idx="5"/>
            <a:endCxn id="617" idx="1"/>
          </p:cNvCxnSpPr>
          <p:nvPr/>
        </p:nvCxnSpPr>
        <p:spPr>
          <a:xfrm>
            <a:off x="6360272" y="4004080"/>
            <a:ext cx="350700" cy="125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6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PowerShell</a:t>
            </a:r>
            <a:endParaRPr/>
          </a:p>
        </p:txBody>
      </p:sp>
      <p:sp>
        <p:nvSpPr>
          <p:cNvPr id="625" name="Google Shape;625;p6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Arborescence AD</a:t>
            </a:r>
            <a:endParaRPr/>
          </a:p>
        </p:txBody>
      </p:sp>
      <p:sp>
        <p:nvSpPr>
          <p:cNvPr id="626" name="Google Shape;626;p6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Information sur la forêt</a:t>
            </a:r>
            <a:endParaRPr sz="3700"/>
          </a:p>
        </p:txBody>
      </p:sp>
      <p:sp>
        <p:nvSpPr>
          <p:cNvPr id="627" name="Google Shape;627;p6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28" name="Google Shape;628;p65"/>
          <p:cNvSpPr/>
          <p:nvPr/>
        </p:nvSpPr>
        <p:spPr>
          <a:xfrm>
            <a:off x="380600" y="1726275"/>
            <a:ext cx="8240400" cy="3264600"/>
          </a:xfrm>
          <a:prstGeom prst="roundRect">
            <a:avLst>
              <a:gd fmla="val 3257" name="adj"/>
            </a:avLst>
          </a:prstGeom>
          <a:solidFill>
            <a:srgbClr val="1C4587"/>
          </a:solidFill>
          <a:ln>
            <a:noFill/>
          </a:ln>
          <a:effectLst>
            <a:outerShdw blurRad="20002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234000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PS </a:t>
            </a:r>
            <a:r>
              <a:rPr lang="fr" sz="1100">
                <a:solidFill>
                  <a:schemeClr val="lt1"/>
                </a:solidFill>
              </a:rPr>
              <a:t>C:\Lab&gt; </a:t>
            </a:r>
            <a:r>
              <a:rPr lang="fr" sz="1100">
                <a:solidFill>
                  <a:schemeClr val="lt1"/>
                </a:solidFill>
              </a:rPr>
              <a:t>Get-ADForest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ApplicationPartitions 		: {DC=ForestDnsZones,DC=lab,DC=lan, DC=DomainDnsZones,DC=lab,DC=lan}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CrossForestReferences 	: {}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DomainNamingMaster    	: AD1.lab.lan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Domains               		: {lab.lan}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ForestMode            		: Windows2016Forest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GlobalCatalogs        		: {AD1.lab.lan}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Name                  		: lab.lan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PartitionsContainer   		: CN=Partitions,CN=Configuration,DC=lab,DC=lan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RootDomain            		: lab.lan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SchemaMaster          		: AD1.lab.lan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Sites                 		: {Default-First-Site-Name}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SPNSuffixes           		: {}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UPNSuffixes           		: {}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66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Composants AD</a:t>
            </a:r>
            <a:endParaRPr/>
          </a:p>
        </p:txBody>
      </p:sp>
      <p:sp>
        <p:nvSpPr>
          <p:cNvPr id="634" name="Google Shape;634;p6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67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</a:t>
            </a:r>
            <a:r>
              <a:rPr b="1" lang="fr" sz="1800"/>
              <a:t>contrôleur de domaine</a:t>
            </a:r>
            <a:r>
              <a:rPr lang="fr" sz="1800"/>
              <a:t>, ou </a:t>
            </a:r>
            <a:r>
              <a:rPr b="1" lang="fr" sz="1800"/>
              <a:t>DC</a:t>
            </a:r>
            <a:r>
              <a:rPr lang="fr" sz="1800"/>
              <a:t> (</a:t>
            </a:r>
            <a:r>
              <a:rPr i="1" lang="fr" sz="1800"/>
              <a:t>Domain Controler</a:t>
            </a:r>
            <a:r>
              <a:rPr lang="fr" sz="1800"/>
              <a:t>) est un serveur important pour un domaine.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Tous les domaines ont un DC.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DC est indispensable au bon fonctionnement du domaine.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Si le DC est éteint ou corrompu → Le domaine est inutilisable.</a:t>
            </a:r>
            <a:endParaRPr sz="1800"/>
          </a:p>
        </p:txBody>
      </p:sp>
      <p:sp>
        <p:nvSpPr>
          <p:cNvPr id="640" name="Google Shape;640;p6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serveur maître</a:t>
            </a:r>
            <a:endParaRPr/>
          </a:p>
        </p:txBody>
      </p:sp>
      <p:sp>
        <p:nvSpPr>
          <p:cNvPr id="641" name="Google Shape;641;p6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Composants AD</a:t>
            </a:r>
            <a:endParaRPr/>
          </a:p>
        </p:txBody>
      </p:sp>
      <p:sp>
        <p:nvSpPr>
          <p:cNvPr id="642" name="Google Shape;642;p6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Contrôleur de domaine</a:t>
            </a:r>
            <a:endParaRPr sz="3700"/>
          </a:p>
        </p:txBody>
      </p:sp>
      <p:sp>
        <p:nvSpPr>
          <p:cNvPr id="643" name="Google Shape;643;p6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68"/>
          <p:cNvSpPr txBox="1"/>
          <p:nvPr>
            <p:ph idx="4" type="body"/>
          </p:nvPr>
        </p:nvSpPr>
        <p:spPr>
          <a:xfrm>
            <a:off x="1581500" y="4131175"/>
            <a:ext cx="5911800" cy="865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Serveur ayant le rôle de DC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Possède des droits de lecture seule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Souvent utilisé pour les sites distants</a:t>
            </a:r>
            <a:endParaRPr sz="1800"/>
          </a:p>
        </p:txBody>
      </p:sp>
      <p:sp>
        <p:nvSpPr>
          <p:cNvPr id="649" name="Google Shape;649;p6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Tout seul dans son coin</a:t>
            </a:r>
            <a:endParaRPr/>
          </a:p>
        </p:txBody>
      </p:sp>
      <p:sp>
        <p:nvSpPr>
          <p:cNvPr id="650" name="Google Shape;650;p6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Composants AD</a:t>
            </a:r>
            <a:endParaRPr/>
          </a:p>
        </p:txBody>
      </p:sp>
      <p:sp>
        <p:nvSpPr>
          <p:cNvPr id="651" name="Google Shape;651;p6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RODC (Read Only Domain Controller)</a:t>
            </a:r>
            <a:endParaRPr sz="3700"/>
          </a:p>
        </p:txBody>
      </p:sp>
      <p:sp>
        <p:nvSpPr>
          <p:cNvPr id="652" name="Google Shape;652;p6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53" name="Google Shape;653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67150" y="1870399"/>
            <a:ext cx="5091300" cy="212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69"/>
          <p:cNvSpPr txBox="1"/>
          <p:nvPr>
            <p:ph idx="4" type="body"/>
          </p:nvPr>
        </p:nvSpPr>
        <p:spPr>
          <a:xfrm>
            <a:off x="462200" y="1772500"/>
            <a:ext cx="8307900" cy="313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Améliorations d'</a:t>
            </a:r>
            <a:r>
              <a:rPr b="1" lang="fr" sz="1800"/>
              <a:t>équilibrage de la charge</a:t>
            </a:r>
            <a:r>
              <a:rPr lang="fr" sz="1800"/>
              <a:t>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Continuité de service</a:t>
            </a:r>
            <a:r>
              <a:rPr lang="fr" sz="1800"/>
              <a:t>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 serveur AD du site local transmettra les modifications de l’AD au RODC du site distant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Transmission également des modifications du DNS afin que les utilisateurs du site distant disposent toujours d'un service de résolution de nom en local pour accéder à Internet en cas de coupure de la liaison internet du DC principal.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59" name="Google Shape;659;p69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L’utilité du coin</a:t>
            </a:r>
            <a:endParaRPr/>
          </a:p>
        </p:txBody>
      </p:sp>
      <p:sp>
        <p:nvSpPr>
          <p:cNvPr id="660" name="Google Shape;660;p69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Composants AD</a:t>
            </a:r>
            <a:endParaRPr/>
          </a:p>
        </p:txBody>
      </p:sp>
      <p:sp>
        <p:nvSpPr>
          <p:cNvPr id="661" name="Google Shape;661;p69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Pourquoi utiliser un RODC ?</a:t>
            </a:r>
            <a:endParaRPr sz="3700"/>
          </a:p>
        </p:txBody>
      </p:sp>
      <p:sp>
        <p:nvSpPr>
          <p:cNvPr id="662" name="Google Shape;662;p6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7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PowerShell</a:t>
            </a:r>
            <a:endParaRPr/>
          </a:p>
        </p:txBody>
      </p:sp>
      <p:sp>
        <p:nvSpPr>
          <p:cNvPr id="668" name="Google Shape;668;p7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Composants AD</a:t>
            </a:r>
            <a:endParaRPr/>
          </a:p>
        </p:txBody>
      </p:sp>
      <p:sp>
        <p:nvSpPr>
          <p:cNvPr id="669" name="Google Shape;669;p7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Information sur un DC</a:t>
            </a:r>
            <a:endParaRPr sz="3700"/>
          </a:p>
        </p:txBody>
      </p:sp>
      <p:sp>
        <p:nvSpPr>
          <p:cNvPr id="670" name="Google Shape;670;p7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71" name="Google Shape;671;p70"/>
          <p:cNvSpPr/>
          <p:nvPr/>
        </p:nvSpPr>
        <p:spPr>
          <a:xfrm>
            <a:off x="380600" y="1726275"/>
            <a:ext cx="8445900" cy="3264600"/>
          </a:xfrm>
          <a:prstGeom prst="roundRect">
            <a:avLst>
              <a:gd fmla="val 3257" name="adj"/>
            </a:avLst>
          </a:prstGeom>
          <a:solidFill>
            <a:srgbClr val="1C4587"/>
          </a:solidFill>
          <a:ln>
            <a:noFill/>
          </a:ln>
          <a:effectLst>
            <a:outerShdw blurRad="200025" rotWithShape="0" algn="bl" dir="5400000" dist="19050">
              <a:srgbClr val="000000">
                <a:alpha val="30000"/>
              </a:srgbClr>
            </a:outerShdw>
          </a:effectLst>
        </p:spPr>
        <p:txBody>
          <a:bodyPr anchorCtr="0" anchor="ctr" bIns="91425" lIns="234000" spcFirstLastPara="1" rIns="91425" wrap="square" tIns="90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FFFF"/>
                </a:solidFill>
              </a:rPr>
              <a:t>PS </a:t>
            </a:r>
            <a:r>
              <a:rPr lang="fr" sz="1100">
                <a:solidFill>
                  <a:schemeClr val="lt1"/>
                </a:solidFill>
              </a:rPr>
              <a:t>C:\Lab&gt; </a:t>
            </a:r>
            <a:r>
              <a:rPr lang="fr" sz="1100">
                <a:solidFill>
                  <a:schemeClr val="lt1"/>
                </a:solidFill>
              </a:rPr>
              <a:t>Get-ADDomainController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ComputerObjectDN           	: CN=AD1,OU=Domain Controllers,DC=lab,DC=lan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DefaultPartition           	: DC=lab,DC=lan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Domain                     		: lab.lan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Enabled                    		: True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Forest                     		: lab.lan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HostName                   	: AD1.lab.lan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IPv4Address                	: 10.10.1.2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IsGlobalCatalog            	: True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IsReadOnly                 	: False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LdapPort                   		: 389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Name                       		: AD1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OperatingSystem            	: Windows Server 2022 Standard Evaluation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OperatingSystemVersion     	: 10.0 (20348)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OperationMasterRoles       	: {SchemaMaster, DomainNamingMaster, PDCEmulator, RIDMaster...}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ServerObjectDN             	: CN=AD1,CN=Servers,CN=Default-First-Site-Name,CN=Sites,CN=Configuration,DC=lab,DC=lan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Site                       		: Default-First-Site-Name</a:t>
            </a:r>
            <a:endParaRPr sz="11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lt1"/>
                </a:solidFill>
              </a:rPr>
              <a:t>SslPort                    		: 636</a:t>
            </a:r>
            <a:endParaRPr sz="1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71"/>
          <p:cNvSpPr txBox="1"/>
          <p:nvPr>
            <p:ph idx="4" type="body"/>
          </p:nvPr>
        </p:nvSpPr>
        <p:spPr>
          <a:xfrm>
            <a:off x="380600" y="2036950"/>
            <a:ext cx="8423400" cy="28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 catalogue global AD est une version spéciale d'un DC qui contient des informations étendues sur l'ensemble de la forêt AD, en plus des données de son propre domaine.</a:t>
            </a:r>
            <a:endParaRPr sz="1800"/>
          </a:p>
        </p:txBody>
      </p:sp>
      <p:sp>
        <p:nvSpPr>
          <p:cNvPr id="677" name="Google Shape;677;p7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autre index ?</a:t>
            </a:r>
            <a:endParaRPr/>
          </a:p>
        </p:txBody>
      </p:sp>
      <p:sp>
        <p:nvSpPr>
          <p:cNvPr id="678" name="Google Shape;678;p7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Composants AD</a:t>
            </a:r>
            <a:endParaRPr/>
          </a:p>
        </p:txBody>
      </p:sp>
      <p:sp>
        <p:nvSpPr>
          <p:cNvPr id="679" name="Google Shape;679;p7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 catalogue global</a:t>
            </a:r>
            <a:endParaRPr sz="3700"/>
          </a:p>
        </p:txBody>
      </p:sp>
      <p:sp>
        <p:nvSpPr>
          <p:cNvPr id="680" name="Google Shape;680;p7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72"/>
          <p:cNvSpPr txBox="1"/>
          <p:nvPr>
            <p:ph idx="4" type="body"/>
          </p:nvPr>
        </p:nvSpPr>
        <p:spPr>
          <a:xfrm>
            <a:off x="380600" y="2036950"/>
            <a:ext cx="8423400" cy="28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Contrôleur de Domaine Étendu</a:t>
            </a:r>
            <a:r>
              <a:rPr lang="fr" sz="1800"/>
              <a:t>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C’est un DC qui contient (en plus de sa propre BDD) des informations sur tous les domaines de la forêt.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Grâce à sa vue complète, un DC avec le rôle de catalogue global peut localiser des objets dans toute la forêt. Les autres DC s’appuient sur lui pour cette fonctionnalité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Répliqua Partiel pour tous les Domaines</a:t>
            </a:r>
            <a:r>
              <a:rPr lang="fr" sz="1800"/>
              <a:t> 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possède un répliqua partiel de tous les attributs de tous les domaines de la forêt ⇒ il dispose ainsi d'informations globales sur la forêt entière.</a:t>
            </a:r>
            <a:endParaRPr sz="1800"/>
          </a:p>
        </p:txBody>
      </p:sp>
      <p:sp>
        <p:nvSpPr>
          <p:cNvPr id="686" name="Google Shape;686;p7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sauvegarde des données</a:t>
            </a:r>
            <a:endParaRPr/>
          </a:p>
        </p:txBody>
      </p:sp>
      <p:sp>
        <p:nvSpPr>
          <p:cNvPr id="687" name="Google Shape;687;p7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Composants AD</a:t>
            </a:r>
            <a:endParaRPr/>
          </a:p>
        </p:txBody>
      </p:sp>
      <p:sp>
        <p:nvSpPr>
          <p:cNvPr id="688" name="Google Shape;688;p7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Fonctionnalités du </a:t>
            </a:r>
            <a:r>
              <a:rPr lang="fr" sz="3700"/>
              <a:t>catalogue global</a:t>
            </a:r>
            <a:endParaRPr sz="3700"/>
          </a:p>
        </p:txBody>
      </p:sp>
      <p:sp>
        <p:nvSpPr>
          <p:cNvPr id="689" name="Google Shape;689;p7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73"/>
          <p:cNvSpPr txBox="1"/>
          <p:nvPr>
            <p:ph idx="4" type="body"/>
          </p:nvPr>
        </p:nvSpPr>
        <p:spPr>
          <a:xfrm>
            <a:off x="380600" y="2036950"/>
            <a:ext cx="8423400" cy="286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 1er DC créé au sein d’une forêt est automatiquement catalogue global.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⇒ A l’installation d’un AD → nouveau domaine dans une nouvelle forêt → ce DC sera catalogue global.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est possible de configurer d’autres DC en tant que serveur de catalogue global afin de réguler le trafic.</a:t>
            </a:r>
            <a:endParaRPr sz="1800"/>
          </a:p>
        </p:txBody>
      </p:sp>
      <p:sp>
        <p:nvSpPr>
          <p:cNvPr id="695" name="Google Shape;695;p7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Mais qui êtes vous ?</a:t>
            </a:r>
            <a:endParaRPr/>
          </a:p>
        </p:txBody>
      </p:sp>
      <p:sp>
        <p:nvSpPr>
          <p:cNvPr id="696" name="Google Shape;696;p7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lt1"/>
                </a:solidFill>
              </a:rPr>
              <a:t>Composants AD</a:t>
            </a:r>
            <a:endParaRPr/>
          </a:p>
        </p:txBody>
      </p:sp>
      <p:sp>
        <p:nvSpPr>
          <p:cNvPr id="697" name="Google Shape;697;p7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Qui est Catalogue Global ?</a:t>
            </a:r>
            <a:endParaRPr sz="3700"/>
          </a:p>
        </p:txBody>
      </p:sp>
      <p:sp>
        <p:nvSpPr>
          <p:cNvPr id="698" name="Google Shape;698;p7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74"/>
          <p:cNvSpPr txBox="1"/>
          <p:nvPr/>
        </p:nvSpPr>
        <p:spPr>
          <a:xfrm>
            <a:off x="1382325" y="310750"/>
            <a:ext cx="395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Conclusion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4" name="Google Shape;704;p7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05" name="Google Shape;705;p74"/>
          <p:cNvSpPr txBox="1"/>
          <p:nvPr/>
        </p:nvSpPr>
        <p:spPr>
          <a:xfrm>
            <a:off x="610800" y="926350"/>
            <a:ext cx="7983000" cy="20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Définir ce qu’est un annuaire LDAP et une base de données hiérarchique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Connaître les </a:t>
            </a: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éléments</a:t>
            </a: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 de la structure logique de l’arborescence AD (objet, OU, </a:t>
            </a: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domaine</a:t>
            </a: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, arbre, forêt)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Les différences entre un domaine et un workgroup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DC, RODC, et Catalogue Global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ld Code Schoo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