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Lst>
  <p:sldSz cy="5143500" cx="9144000"/>
  <p:notesSz cx="6858000" cy="9144000"/>
  <p:embeddedFontLst>
    <p:embeddedFont>
      <p:font typeface="Raleway"/>
      <p:regular r:id="rId68"/>
      <p:bold r:id="rId69"/>
      <p:italic r:id="rId70"/>
      <p:boldItalic r:id="rId71"/>
    </p:embeddedFont>
    <p:embeddedFont>
      <p:font typeface="Roboto"/>
      <p:regular r:id="rId72"/>
      <p:bold r:id="rId73"/>
      <p:italic r:id="rId74"/>
      <p:boldItalic r:id="rId75"/>
    </p:embeddedFont>
    <p:embeddedFont>
      <p:font typeface="Varela Round"/>
      <p:regular r:id="rId76"/>
    </p:embeddedFont>
    <p:embeddedFont>
      <p:font typeface="Raleway Light"/>
      <p:regular r:id="rId77"/>
      <p:bold r:id="rId78"/>
      <p:italic r:id="rId79"/>
      <p:boldItalic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21" Type="http://schemas.openxmlformats.org/officeDocument/2006/relationships/slide" Target="slides/slide17.xml"/><Relationship Id="rId68" Type="http://schemas.openxmlformats.org/officeDocument/2006/relationships/font" Target="fonts/Raleway-regular.fntdata"/><Relationship Id="rId16" Type="http://schemas.openxmlformats.org/officeDocument/2006/relationships/slide" Target="slides/slide12.xml"/><Relationship Id="rId74" Type="http://schemas.openxmlformats.org/officeDocument/2006/relationships/font" Target="fonts/Roboto-italic.fntdata"/><Relationship Id="rId32" Type="http://schemas.openxmlformats.org/officeDocument/2006/relationships/slide" Target="slides/slide28.xml"/><Relationship Id="rId79" Type="http://schemas.openxmlformats.org/officeDocument/2006/relationships/font" Target="fonts/RalewayLight-italic.fntdata"/><Relationship Id="rId37" Type="http://schemas.openxmlformats.org/officeDocument/2006/relationships/slide" Target="slides/slide33.xml"/><Relationship Id="rId53" Type="http://schemas.openxmlformats.org/officeDocument/2006/relationships/slide" Target="slides/slide49.xml"/><Relationship Id="rId11" Type="http://schemas.openxmlformats.org/officeDocument/2006/relationships/slide" Target="slides/slide7.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customXml" Target="../customXml/item2.xml"/><Relationship Id="rId19" Type="http://schemas.openxmlformats.org/officeDocument/2006/relationships/slide" Target="slides/slide15.xml"/><Relationship Id="rId43" Type="http://schemas.openxmlformats.org/officeDocument/2006/relationships/slide" Target="slides/slide39.xml"/><Relationship Id="rId48" Type="http://schemas.openxmlformats.org/officeDocument/2006/relationships/slide" Target="slides/slide44.xml"/><Relationship Id="rId30" Type="http://schemas.openxmlformats.org/officeDocument/2006/relationships/slide" Target="slides/slide26.xml"/><Relationship Id="rId77" Type="http://schemas.openxmlformats.org/officeDocument/2006/relationships/font" Target="fonts/RalewayLight-regular.fntdata"/><Relationship Id="rId35" Type="http://schemas.openxmlformats.org/officeDocument/2006/relationships/slide" Target="slides/slide31.xml"/><Relationship Id="rId64" Type="http://schemas.openxmlformats.org/officeDocument/2006/relationships/slide" Target="slides/slide60.xml"/><Relationship Id="rId22" Type="http://schemas.openxmlformats.org/officeDocument/2006/relationships/slide" Target="slides/slide18.xml"/><Relationship Id="rId69" Type="http://schemas.openxmlformats.org/officeDocument/2006/relationships/font" Target="fonts/Raleway-bold.fntdata"/><Relationship Id="rId27" Type="http://schemas.openxmlformats.org/officeDocument/2006/relationships/slide" Target="slides/slide23.xml"/><Relationship Id="rId56" Type="http://schemas.openxmlformats.org/officeDocument/2006/relationships/slide" Target="slides/slide52.xml"/><Relationship Id="rId14" Type="http://schemas.openxmlformats.org/officeDocument/2006/relationships/slide" Target="slides/slide10.xml"/><Relationship Id="rId80" Type="http://schemas.openxmlformats.org/officeDocument/2006/relationships/font" Target="fonts/RalewayLight-boldItalic.fntdata"/><Relationship Id="rId8" Type="http://schemas.openxmlformats.org/officeDocument/2006/relationships/slide" Target="slides/slide4.xml"/><Relationship Id="rId72" Type="http://schemas.openxmlformats.org/officeDocument/2006/relationships/font" Target="fonts/Roboto-regular.fntdata"/><Relationship Id="rId51" Type="http://schemas.openxmlformats.org/officeDocument/2006/relationships/slide" Target="slides/slide47.xml"/><Relationship Id="rId3" Type="http://schemas.openxmlformats.org/officeDocument/2006/relationships/slideMaster" Target="slideMasters/slideMaster1.xml"/><Relationship Id="rId46" Type="http://schemas.openxmlformats.org/officeDocument/2006/relationships/slide" Target="slides/slide42.xml"/><Relationship Id="rId33" Type="http://schemas.openxmlformats.org/officeDocument/2006/relationships/slide" Target="slides/slide29.xml"/><Relationship Id="rId38" Type="http://schemas.openxmlformats.org/officeDocument/2006/relationships/slide" Target="slides/slide34.xml"/><Relationship Id="rId67" Type="http://schemas.openxmlformats.org/officeDocument/2006/relationships/slide" Target="slides/slide63.xml"/><Relationship Id="rId25" Type="http://schemas.openxmlformats.org/officeDocument/2006/relationships/slide" Target="slides/slide21.xml"/><Relationship Id="rId12" Type="http://schemas.openxmlformats.org/officeDocument/2006/relationships/slide" Target="slides/slide8.xml"/><Relationship Id="rId59" Type="http://schemas.openxmlformats.org/officeDocument/2006/relationships/slide" Target="slides/slide55.xml"/><Relationship Id="rId17" Type="http://schemas.openxmlformats.org/officeDocument/2006/relationships/slide" Target="slides/slide13.xml"/><Relationship Id="rId41" Type="http://schemas.openxmlformats.org/officeDocument/2006/relationships/slide" Target="slides/slide37.xml"/><Relationship Id="rId75" Type="http://schemas.openxmlformats.org/officeDocument/2006/relationships/font" Target="fonts/Roboto-boldItalic.fntdata"/><Relationship Id="rId70" Type="http://schemas.openxmlformats.org/officeDocument/2006/relationships/font" Target="fonts/Raleway-italic.fntdata"/><Relationship Id="rId62" Type="http://schemas.openxmlformats.org/officeDocument/2006/relationships/slide" Target="slides/slide58.xml"/><Relationship Id="rId20" Type="http://schemas.openxmlformats.org/officeDocument/2006/relationships/slide" Target="slides/slide16.xml"/><Relationship Id="rId54" Type="http://schemas.openxmlformats.org/officeDocument/2006/relationships/slide" Target="slides/slide50.xml"/><Relationship Id="rId83" Type="http://schemas.openxmlformats.org/officeDocument/2006/relationships/customXml" Target="../customXml/item3.xml"/><Relationship Id="rId1" Type="http://schemas.openxmlformats.org/officeDocument/2006/relationships/theme" Target="theme/theme2.xml"/><Relationship Id="rId6" Type="http://schemas.openxmlformats.org/officeDocument/2006/relationships/slide" Target="slides/slide2.xml"/><Relationship Id="rId49" Type="http://schemas.openxmlformats.org/officeDocument/2006/relationships/slide" Target="slides/slide45.xml"/><Relationship Id="rId36" Type="http://schemas.openxmlformats.org/officeDocument/2006/relationships/slide" Target="slides/slide32.xml"/><Relationship Id="rId23" Type="http://schemas.openxmlformats.org/officeDocument/2006/relationships/slide" Target="slides/slide19.xml"/><Relationship Id="rId28" Type="http://schemas.openxmlformats.org/officeDocument/2006/relationships/slide" Target="slides/slide24.xml"/><Relationship Id="rId57" Type="http://schemas.openxmlformats.org/officeDocument/2006/relationships/slide" Target="slides/slide53.xml"/><Relationship Id="rId15" Type="http://schemas.openxmlformats.org/officeDocument/2006/relationships/slide" Target="slides/slide11.xml"/><Relationship Id="rId44" Type="http://schemas.openxmlformats.org/officeDocument/2006/relationships/slide" Target="slides/slide40.xml"/><Relationship Id="rId73" Type="http://schemas.openxmlformats.org/officeDocument/2006/relationships/font" Target="fonts/Roboto-bold.fntdata"/><Relationship Id="rId31" Type="http://schemas.openxmlformats.org/officeDocument/2006/relationships/slide" Target="slides/slide27.xml"/><Relationship Id="rId78" Type="http://schemas.openxmlformats.org/officeDocument/2006/relationships/font" Target="fonts/RalewayLight-bold.fntdata"/><Relationship Id="rId65" Type="http://schemas.openxmlformats.org/officeDocument/2006/relationships/slide" Target="slides/slide61.xml"/><Relationship Id="rId60" Type="http://schemas.openxmlformats.org/officeDocument/2006/relationships/slide" Target="slides/slide56.xml"/><Relationship Id="rId52" Type="http://schemas.openxmlformats.org/officeDocument/2006/relationships/slide" Target="slides/slide48.xml"/><Relationship Id="rId10" Type="http://schemas.openxmlformats.org/officeDocument/2006/relationships/slide" Target="slides/slide6.xml"/><Relationship Id="rId81"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slide" Target="slides/slide5.xml"/><Relationship Id="rId39" Type="http://schemas.openxmlformats.org/officeDocument/2006/relationships/slide" Target="slides/slide35.xml"/><Relationship Id="rId13" Type="http://schemas.openxmlformats.org/officeDocument/2006/relationships/slide" Target="slides/slide9.xml"/><Relationship Id="rId18" Type="http://schemas.openxmlformats.org/officeDocument/2006/relationships/slide" Target="slides/slide14.xml"/><Relationship Id="rId76" Type="http://schemas.openxmlformats.org/officeDocument/2006/relationships/font" Target="fonts/VarelaRound-regular.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font" Target="fonts/Raleway-boldItalic.fntdata"/><Relationship Id="rId2" Type="http://schemas.openxmlformats.org/officeDocument/2006/relationships/presProps" Target="presProps.xml"/><Relationship Id="rId29" Type="http://schemas.openxmlformats.org/officeDocument/2006/relationships/slide" Target="slides/slide25.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24"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480e52bd8_4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480e52bd8_4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263183c0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263183c0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480e52bd8_4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480e52bd8_4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268c34baad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268c34baad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IEEE: Institute of Electrical and Electronics Engineers</a:t>
            </a:r>
            <a:endParaRPr/>
          </a:p>
          <a:p>
            <a:pPr indent="0" lvl="0" marL="0" rtl="0" algn="l">
              <a:spcBef>
                <a:spcPts val="0"/>
              </a:spcBef>
              <a:spcAft>
                <a:spcPts val="0"/>
              </a:spcAft>
              <a:buNone/>
            </a:pPr>
            <a:r>
              <a:rPr lang="fr"/>
              <a:t>https://i.pinimg.com/originals/69/14/ae/6914ae17a08454798765d9474a02aa47.jpg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278bfd5c9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278bfd5c9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1c01e01ad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1c01e01ad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IEEE: Institute of Electrical and Electronics Engineers</a:t>
            </a:r>
            <a:endParaRPr/>
          </a:p>
          <a:p>
            <a:pPr indent="0" lvl="0" marL="0" rtl="0" algn="l">
              <a:spcBef>
                <a:spcPts val="0"/>
              </a:spcBef>
              <a:spcAft>
                <a:spcPts val="0"/>
              </a:spcAft>
              <a:buNone/>
            </a:pPr>
            <a:r>
              <a:rPr lang="fr"/>
              <a:t>802 : standard général de base pour le déploiement de réseaux numériques locaux ou métropolitains à liaison filaire ou sans fil.</a:t>
            </a:r>
            <a:endParaRPr/>
          </a:p>
          <a:p>
            <a:pPr indent="0" lvl="0" marL="0" rtl="0" algn="l">
              <a:spcBef>
                <a:spcPts val="0"/>
              </a:spcBef>
              <a:spcAft>
                <a:spcPts val="0"/>
              </a:spcAft>
              <a:buNone/>
            </a:pPr>
            <a:r>
              <a:rPr lang="fr"/>
              <a:t>802.1 : gestion des réseaux.</a:t>
            </a:r>
            <a:endParaRPr/>
          </a:p>
          <a:p>
            <a:pPr indent="0" lvl="0" marL="0" rtl="0" algn="l">
              <a:spcBef>
                <a:spcPts val="0"/>
              </a:spcBef>
              <a:spcAft>
                <a:spcPts val="0"/>
              </a:spcAft>
              <a:buNone/>
            </a:pPr>
            <a:r>
              <a:rPr lang="fr"/>
              <a:t>802.10 : sécurisation des échanges pour les systèmes à liaison filaire ou sans fil (Token Ring, Ethernet, Wi-Fi, WiMAX).</a:t>
            </a:r>
            <a:endParaRPr/>
          </a:p>
          <a:p>
            <a:pPr indent="0" lvl="0" marL="0" rtl="0" algn="l">
              <a:spcBef>
                <a:spcPts val="0"/>
              </a:spcBef>
              <a:spcAft>
                <a:spcPts val="0"/>
              </a:spcAft>
              <a:buNone/>
            </a:pPr>
            <a:r>
              <a:rPr b="1" lang="fr"/>
              <a:t>802.3 : spécifications pour l'implémentation de réseaux numériques locaux à liaison filaire.</a:t>
            </a:r>
            <a:endParaRPr b="1"/>
          </a:p>
          <a:p>
            <a:pPr indent="0" lvl="0" marL="0" rtl="0" algn="l">
              <a:spcBef>
                <a:spcPts val="0"/>
              </a:spcBef>
              <a:spcAft>
                <a:spcPts val="0"/>
              </a:spcAft>
              <a:buNone/>
            </a:pPr>
            <a:r>
              <a:rPr lang="fr"/>
              <a:t>802.2 : description générale de la sous-couche Logical Link Control.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78bfd5c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78bfd5c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26c9bf2e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26c9bf2e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278bfd5c9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278bfd5c9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278bfd5c9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1278bfd5c9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26c9bf2ec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126c9bf2ec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1278bfd5c9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1278bfd5c9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278bfd5c9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278bfd5c9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RJ ⇒ de l'anglais registered jack (prise déposée) qui est une partie du Code des règlements fédéraux (Code of Federal Regulations) aux États-Unis pour les réseaux téléphoniques</a:t>
            </a:r>
            <a:endParaRPr/>
          </a:p>
          <a:p>
            <a:pPr indent="0" lvl="0" marL="0" rtl="0" algn="l">
              <a:spcBef>
                <a:spcPts val="0"/>
              </a:spcBef>
              <a:spcAft>
                <a:spcPts val="0"/>
              </a:spcAft>
              <a:buNone/>
            </a:pPr>
            <a:r>
              <a:rPr lang="fr"/>
              <a:t>45 ⇒ « 45 » indique un numéro dans le standard « RJ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271b7473d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271b7473d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Auto MDI/MDIX :  la quasi-totalité des équipements réseau (y compris les cartes réseau entrée de gamme) sont capables de déterminer automatiquement s'il faut croiser les signaux ou pas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8f4e44aa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8f4e44aa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26c9bf2ec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126c9bf2ec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1278bfd5c9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1278bfd5c9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278bfd5c97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278bfd5c9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Voir avec les élève lequel choisir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278bfd5c97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278bfd5c9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271b7473d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271b7473d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278bfd5c97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278bfd5c97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271b7473d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271b7473d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271b7473d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271b7473d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271b7473dd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271b7473d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1c01e01ad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11c01e01ad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278bfd5c97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278bfd5c97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1c01e01ad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1c01e01ad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11c01e01ad9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11c01e01ad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11c01e01ad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11c01e01ad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1c01e01ad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1c01e01ad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1c01e01ad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1c01e01ad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1c01e01ad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1c01e01ad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278bfd5c9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278bfd5c9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EtherType est un champ de deux octets dans une trame Ethernet . Il est utilisé pour indiquer quel protocole est encapsulé dans la charge utile de la trame et est utilisé à l'extrémité de réception par la couche de liaison de données pour déterminer comment la charge utile est traitée.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1cc7748fd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11cc7748fd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27c01c873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27c01c873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27c01c87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127c01c87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1cc7748fd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11cc7748fd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27c01c873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127c01c873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Voir slide 35 (datagramme IP)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11cc7748f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11cc7748f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27f08a1d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27f08a1d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1c01e01ad9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11c01e01ad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Etant donné qu’on ne sait pas si on a reçu toute la trame comme on ne connait pas la longeur de la trame, une trame blanc de 96 bit est envoyée pour annoncé que la trame est cloturée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27f08a1d3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127f08a1d3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11cc7748fd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11cc7748fd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127f08a1d3d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127f08a1d3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1c01e01ad9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11c01e01ad9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27f08a1d3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27f08a1d3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27f08a1d3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127f08a1d3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Faire le </a:t>
            </a:r>
            <a:r>
              <a:rPr lang="fr"/>
              <a:t>parallèle</a:t>
            </a:r>
            <a:r>
              <a:rPr lang="fr"/>
              <a:t> avec une discussion humaine</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27f08a1d3d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127f08a1d3d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127f08a1d3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127f08a1d3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11c01e01ad9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11c01e01ad9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11c01e01ad9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11c01e01ad9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11c01e01ad9_2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11c01e01ad9_2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11c01e01ad9_24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11c01e01ad9_24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SWITCH VS PONT - </a:t>
            </a:r>
            <a:r>
              <a:rPr lang="fr"/>
              <a:t>En termes de vitesse, les commutateurs sont nettement plus rapides que les ponts, car les commutateurs utilisent principalement du matériel pour la commutation, tandis que les ponts nécessitent un logiciel pour effectuer la commutation. De plus, les commutateurs peuvent connecter des réseaux avec des bandes passantes différentes.</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11c01e01ad9_2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11c01e01ad9_2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11c01e01ad9_24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11c01e01ad9_24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1c01e01ad9_24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11c01e01ad9_24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11c01e01ad9_24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11c01e01ad9_2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11c01e01ad9_24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11c01e01ad9_24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11c01e01ad9_24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11c01e01ad9_24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11c01e01ad9_24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11c01e01ad9_24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1275efb9493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1275efb9493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288feb4f0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288feb4f0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Title" type="title">
  <p:cSld name="TITLE">
    <p:bg>
      <p:bgPr>
        <a:solidFill>
          <a:srgbClr val="F76C6C"/>
        </a:solidFill>
      </p:bgPr>
    </p:bg>
    <p:spTree>
      <p:nvGrpSpPr>
        <p:cNvPr id="6" name="Shape 6"/>
        <p:cNvGrpSpPr/>
        <p:nvPr/>
      </p:nvGrpSpPr>
      <p:grpSpPr>
        <a:xfrm>
          <a:off x="0" y="0"/>
          <a:ext cx="0" cy="0"/>
          <a:chOff x="0" y="0"/>
          <a:chExt cx="0" cy="0"/>
        </a:xfrm>
      </p:grpSpPr>
      <p:pic>
        <p:nvPicPr>
          <p:cNvPr id="7" name="Google Shape;7;p2"/>
          <p:cNvPicPr preferRelativeResize="0"/>
          <p:nvPr/>
        </p:nvPicPr>
        <p:blipFill>
          <a:blip r:embed="rId2">
            <a:alphaModFix/>
          </a:blip>
          <a:stretch>
            <a:fillRect/>
          </a:stretch>
        </p:blipFill>
        <p:spPr>
          <a:xfrm>
            <a:off x="3350900" y="769825"/>
            <a:ext cx="2442474" cy="3603850"/>
          </a:xfrm>
          <a:prstGeom prst="rect">
            <a:avLst/>
          </a:prstGeom>
          <a:noFill/>
          <a:ln>
            <a:noFill/>
          </a:ln>
        </p:spPr>
      </p:pic>
      <p:sp>
        <p:nvSpPr>
          <p:cNvPr id="8" name="Google Shape;8;p2"/>
          <p:cNvSpPr txBox="1"/>
          <p:nvPr>
            <p:ph type="title"/>
          </p:nvPr>
        </p:nvSpPr>
        <p:spPr>
          <a:xfrm>
            <a:off x="1835550" y="1598450"/>
            <a:ext cx="5472900" cy="15681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9" name="Google Shape;9;p2"/>
          <p:cNvSpPr txBox="1"/>
          <p:nvPr>
            <p:ph idx="2" type="title"/>
          </p:nvPr>
        </p:nvSpPr>
        <p:spPr>
          <a:xfrm>
            <a:off x="3036450" y="3225675"/>
            <a:ext cx="3071100" cy="634200"/>
          </a:xfrm>
          <a:prstGeom prst="rect">
            <a:avLst/>
          </a:prstGeom>
          <a:noFill/>
          <a:ln>
            <a:noFill/>
          </a:ln>
        </p:spPr>
        <p:txBody>
          <a:bodyPr anchorCtr="0" anchor="t" bIns="90000" lIns="91425" spcFirstLastPara="1" rIns="91425" wrap="square" tIns="91425">
            <a:noAutofit/>
          </a:bodyPr>
          <a:lstStyle>
            <a:lvl1pPr lvl="0" rtl="0" algn="ctr">
              <a:lnSpc>
                <a:spcPct val="100000"/>
              </a:lnSpc>
              <a:spcBef>
                <a:spcPts val="0"/>
              </a:spcBef>
              <a:spcAft>
                <a:spcPts val="0"/>
              </a:spcAft>
              <a:buNone/>
              <a:defRPr sz="1800">
                <a:solidFill>
                  <a:srgbClr val="FFFFFF"/>
                </a:solidFill>
                <a:latin typeface="Raleway"/>
                <a:ea typeface="Raleway"/>
                <a:cs typeface="Raleway"/>
                <a:sym typeface="Raleway"/>
              </a:defRPr>
            </a:lvl1pPr>
            <a:lvl2pPr lvl="1" rtl="0" algn="ctr">
              <a:lnSpc>
                <a:spcPct val="100000"/>
              </a:lnSpc>
              <a:spcBef>
                <a:spcPts val="0"/>
              </a:spcBef>
              <a:spcAft>
                <a:spcPts val="0"/>
              </a:spcAft>
              <a:buNone/>
              <a:defRPr sz="3600">
                <a:latin typeface="Roboto"/>
                <a:ea typeface="Roboto"/>
                <a:cs typeface="Roboto"/>
                <a:sym typeface="Roboto"/>
              </a:defRPr>
            </a:lvl2pPr>
            <a:lvl3pPr lvl="2" rtl="0" algn="ctr">
              <a:lnSpc>
                <a:spcPct val="100000"/>
              </a:lnSpc>
              <a:spcBef>
                <a:spcPts val="0"/>
              </a:spcBef>
              <a:spcAft>
                <a:spcPts val="0"/>
              </a:spcAft>
              <a:buNone/>
              <a:defRPr sz="3600">
                <a:latin typeface="Roboto"/>
                <a:ea typeface="Roboto"/>
                <a:cs typeface="Roboto"/>
                <a:sym typeface="Roboto"/>
              </a:defRPr>
            </a:lvl3pPr>
            <a:lvl4pPr lvl="3" rtl="0" algn="ctr">
              <a:lnSpc>
                <a:spcPct val="100000"/>
              </a:lnSpc>
              <a:spcBef>
                <a:spcPts val="0"/>
              </a:spcBef>
              <a:spcAft>
                <a:spcPts val="0"/>
              </a:spcAft>
              <a:buNone/>
              <a:defRPr sz="3600">
                <a:latin typeface="Roboto"/>
                <a:ea typeface="Roboto"/>
                <a:cs typeface="Roboto"/>
                <a:sym typeface="Roboto"/>
              </a:defRPr>
            </a:lvl4pPr>
            <a:lvl5pPr lvl="4" rtl="0" algn="ctr">
              <a:lnSpc>
                <a:spcPct val="100000"/>
              </a:lnSpc>
              <a:spcBef>
                <a:spcPts val="0"/>
              </a:spcBef>
              <a:spcAft>
                <a:spcPts val="0"/>
              </a:spcAft>
              <a:buNone/>
              <a:defRPr sz="3600">
                <a:latin typeface="Roboto"/>
                <a:ea typeface="Roboto"/>
                <a:cs typeface="Roboto"/>
                <a:sym typeface="Roboto"/>
              </a:defRPr>
            </a:lvl5pPr>
            <a:lvl6pPr lvl="5" rtl="0" algn="ctr">
              <a:lnSpc>
                <a:spcPct val="100000"/>
              </a:lnSpc>
              <a:spcBef>
                <a:spcPts val="0"/>
              </a:spcBef>
              <a:spcAft>
                <a:spcPts val="0"/>
              </a:spcAft>
              <a:buNone/>
              <a:defRPr sz="3600">
                <a:latin typeface="Roboto"/>
                <a:ea typeface="Roboto"/>
                <a:cs typeface="Roboto"/>
                <a:sym typeface="Roboto"/>
              </a:defRPr>
            </a:lvl6pPr>
            <a:lvl7pPr lvl="6" rtl="0" algn="ctr">
              <a:lnSpc>
                <a:spcPct val="100000"/>
              </a:lnSpc>
              <a:spcBef>
                <a:spcPts val="0"/>
              </a:spcBef>
              <a:spcAft>
                <a:spcPts val="0"/>
              </a:spcAft>
              <a:buNone/>
              <a:defRPr sz="3600">
                <a:latin typeface="Roboto"/>
                <a:ea typeface="Roboto"/>
                <a:cs typeface="Roboto"/>
                <a:sym typeface="Roboto"/>
              </a:defRPr>
            </a:lvl7pPr>
            <a:lvl8pPr lvl="7" rtl="0" algn="ctr">
              <a:lnSpc>
                <a:spcPct val="100000"/>
              </a:lnSpc>
              <a:spcBef>
                <a:spcPts val="0"/>
              </a:spcBef>
              <a:spcAft>
                <a:spcPts val="0"/>
              </a:spcAft>
              <a:buNone/>
              <a:defRPr sz="3600">
                <a:latin typeface="Roboto"/>
                <a:ea typeface="Roboto"/>
                <a:cs typeface="Roboto"/>
                <a:sym typeface="Roboto"/>
              </a:defRPr>
            </a:lvl8pPr>
            <a:lvl9pPr lvl="8" rtl="0" algn="ctr">
              <a:lnSpc>
                <a:spcPct val="100000"/>
              </a:lnSpc>
              <a:spcBef>
                <a:spcPts val="0"/>
              </a:spcBef>
              <a:spcAft>
                <a:spcPts val="0"/>
              </a:spcAft>
              <a:buNone/>
              <a:defRPr sz="3600">
                <a:latin typeface="Roboto"/>
                <a:ea typeface="Roboto"/>
                <a:cs typeface="Roboto"/>
                <a:sym typeface="Roboto"/>
              </a:defRPr>
            </a:lvl9pPr>
          </a:lstStyle>
          <a:p/>
        </p:txBody>
      </p:sp>
      <p:pic>
        <p:nvPicPr>
          <p:cNvPr id="10" name="Google Shape;10;p2"/>
          <p:cNvPicPr preferRelativeResize="0"/>
          <p:nvPr/>
        </p:nvPicPr>
        <p:blipFill>
          <a:blip r:embed="rId3">
            <a:alphaModFix/>
          </a:blip>
          <a:stretch>
            <a:fillRect/>
          </a:stretch>
        </p:blipFill>
        <p:spPr>
          <a:xfrm>
            <a:off x="180000" y="180000"/>
            <a:ext cx="1718375" cy="592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bg>
      <p:bgPr>
        <a:solidFill>
          <a:srgbClr val="F99797"/>
        </a:solidFill>
      </p:bgPr>
    </p:bg>
    <p:spTree>
      <p:nvGrpSpPr>
        <p:cNvPr id="11" name="Shape 11"/>
        <p:cNvGrpSpPr/>
        <p:nvPr/>
      </p:nvGrpSpPr>
      <p:grpSpPr>
        <a:xfrm>
          <a:off x="0" y="0"/>
          <a:ext cx="0" cy="0"/>
          <a:chOff x="0" y="0"/>
          <a:chExt cx="0" cy="0"/>
        </a:xfrm>
      </p:grpSpPr>
      <p:pic>
        <p:nvPicPr>
          <p:cNvPr id="12" name="Google Shape;12;p3"/>
          <p:cNvPicPr preferRelativeResize="0"/>
          <p:nvPr/>
        </p:nvPicPr>
        <p:blipFill>
          <a:blip r:embed="rId2">
            <a:alphaModFix/>
          </a:blip>
          <a:stretch>
            <a:fillRect/>
          </a:stretch>
        </p:blipFill>
        <p:spPr>
          <a:xfrm flipH="1">
            <a:off x="3170290" y="771750"/>
            <a:ext cx="2803416" cy="3600000"/>
          </a:xfrm>
          <a:prstGeom prst="rect">
            <a:avLst/>
          </a:prstGeom>
          <a:noFill/>
          <a:ln>
            <a:noFill/>
          </a:ln>
        </p:spPr>
      </p:pic>
      <p:sp>
        <p:nvSpPr>
          <p:cNvPr id="13" name="Google Shape;13;p3"/>
          <p:cNvSpPr txBox="1"/>
          <p:nvPr>
            <p:ph type="title"/>
          </p:nvPr>
        </p:nvSpPr>
        <p:spPr>
          <a:xfrm>
            <a:off x="1835550" y="1787700"/>
            <a:ext cx="54729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pic>
        <p:nvPicPr>
          <p:cNvPr id="14" name="Google Shape;14;p3"/>
          <p:cNvPicPr preferRelativeResize="0"/>
          <p:nvPr/>
        </p:nvPicPr>
        <p:blipFill>
          <a:blip r:embed="rId3">
            <a:alphaModFix/>
          </a:blip>
          <a:stretch>
            <a:fillRect/>
          </a:stretch>
        </p:blipFill>
        <p:spPr>
          <a:xfrm>
            <a:off x="180000" y="180000"/>
            <a:ext cx="1718375" cy="5928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1">
    <p:bg>
      <p:bgPr>
        <a:solidFill>
          <a:srgbClr val="F76C6C"/>
        </a:solidFill>
      </p:bgPr>
    </p:bg>
    <p:spTree>
      <p:nvGrpSpPr>
        <p:cNvPr id="15" name="Shape 15"/>
        <p:cNvGrpSpPr/>
        <p:nvPr/>
      </p:nvGrpSpPr>
      <p:grpSpPr>
        <a:xfrm>
          <a:off x="0" y="0"/>
          <a:ext cx="0" cy="0"/>
          <a:chOff x="0" y="0"/>
          <a:chExt cx="0" cy="0"/>
        </a:xfrm>
      </p:grpSpPr>
      <p:pic>
        <p:nvPicPr>
          <p:cNvPr id="16" name="Google Shape;16;p4"/>
          <p:cNvPicPr preferRelativeResize="0"/>
          <p:nvPr/>
        </p:nvPicPr>
        <p:blipFill rotWithShape="1">
          <a:blip r:embed="rId2">
            <a:alphaModFix/>
          </a:blip>
          <a:srcRect b="258" l="0" r="0" t="258"/>
          <a:stretch/>
        </p:blipFill>
        <p:spPr>
          <a:xfrm rot="10800000">
            <a:off x="3170289" y="771750"/>
            <a:ext cx="2803417" cy="3599999"/>
          </a:xfrm>
          <a:prstGeom prst="rect">
            <a:avLst/>
          </a:prstGeom>
          <a:noFill/>
          <a:ln>
            <a:noFill/>
          </a:ln>
        </p:spPr>
      </p:pic>
      <p:sp>
        <p:nvSpPr>
          <p:cNvPr id="17" name="Google Shape;17;p4"/>
          <p:cNvSpPr txBox="1"/>
          <p:nvPr>
            <p:ph type="title"/>
          </p:nvPr>
        </p:nvSpPr>
        <p:spPr>
          <a:xfrm>
            <a:off x="1835550" y="1787700"/>
            <a:ext cx="54729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Varela Round"/>
                <a:ea typeface="Varela Round"/>
                <a:cs typeface="Varela Round"/>
                <a:sym typeface="Varela Round"/>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pic>
        <p:nvPicPr>
          <p:cNvPr id="18" name="Google Shape;18;p4"/>
          <p:cNvPicPr preferRelativeResize="0"/>
          <p:nvPr/>
        </p:nvPicPr>
        <p:blipFill>
          <a:blip r:embed="rId3">
            <a:alphaModFix/>
          </a:blip>
          <a:stretch>
            <a:fillRect/>
          </a:stretch>
        </p:blipFill>
        <p:spPr>
          <a:xfrm>
            <a:off x="180000" y="180000"/>
            <a:ext cx="1718375" cy="5928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CUSTOM">
    <p:spTree>
      <p:nvGrpSpPr>
        <p:cNvPr id="19" name="Shape 19"/>
        <p:cNvGrpSpPr/>
        <p:nvPr/>
      </p:nvGrpSpPr>
      <p:grpSpPr>
        <a:xfrm>
          <a:off x="0" y="0"/>
          <a:ext cx="0" cy="0"/>
          <a:chOff x="0" y="0"/>
          <a:chExt cx="0" cy="0"/>
        </a:xfrm>
      </p:grpSpPr>
      <p:pic>
        <p:nvPicPr>
          <p:cNvPr id="20" name="Google Shape;20;p5"/>
          <p:cNvPicPr preferRelativeResize="0"/>
          <p:nvPr/>
        </p:nvPicPr>
        <p:blipFill>
          <a:blip r:embed="rId2">
            <a:alphaModFix/>
          </a:blip>
          <a:stretch>
            <a:fillRect/>
          </a:stretch>
        </p:blipFill>
        <p:spPr>
          <a:xfrm>
            <a:off x="2799150" y="1973574"/>
            <a:ext cx="3545702" cy="119635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ONE_COLUMN_TEXT">
    <p:bg>
      <p:bgPr>
        <a:solidFill>
          <a:srgbClr val="F99797"/>
        </a:solidFill>
      </p:bgPr>
    </p:bg>
    <p:spTree>
      <p:nvGrpSpPr>
        <p:cNvPr id="21" name="Shape 21"/>
        <p:cNvGrpSpPr/>
        <p:nvPr/>
      </p:nvGrpSpPr>
      <p:grpSpPr>
        <a:xfrm>
          <a:off x="0" y="0"/>
          <a:ext cx="0" cy="0"/>
          <a:chOff x="0" y="0"/>
          <a:chExt cx="0" cy="0"/>
        </a:xfrm>
      </p:grpSpPr>
      <p:sp>
        <p:nvSpPr>
          <p:cNvPr id="22" name="Google Shape;22;p6"/>
          <p:cNvSpPr txBox="1"/>
          <p:nvPr>
            <p:ph type="title"/>
          </p:nvPr>
        </p:nvSpPr>
        <p:spPr>
          <a:xfrm>
            <a:off x="1254900" y="1718925"/>
            <a:ext cx="2783700" cy="960900"/>
          </a:xfrm>
          <a:prstGeom prst="rect">
            <a:avLst/>
          </a:prstGeom>
          <a:noFill/>
          <a:ln>
            <a:noFill/>
          </a:ln>
        </p:spPr>
        <p:txBody>
          <a:bodyPr anchorCtr="0" anchor="t" bIns="91425" lIns="91425" spcFirstLastPara="1" rIns="91425" wrap="square" tIns="91425">
            <a:noAutofit/>
          </a:bodyPr>
          <a:lstStyle>
            <a:lvl1pPr lvl="0" algn="r">
              <a:spcBef>
                <a:spcPts val="0"/>
              </a:spcBef>
              <a:spcAft>
                <a:spcPts val="0"/>
              </a:spcAft>
              <a:buNone/>
              <a:defRPr sz="6000">
                <a:solidFill>
                  <a:srgbClr val="FFFFFF"/>
                </a:solidFill>
                <a:latin typeface="Varela Round"/>
                <a:ea typeface="Varela Round"/>
                <a:cs typeface="Varela Round"/>
                <a:sym typeface="Varela Round"/>
              </a:defRPr>
            </a:lvl1pPr>
            <a:lvl2pPr lvl="1" algn="r">
              <a:spcBef>
                <a:spcPts val="0"/>
              </a:spcBef>
              <a:spcAft>
                <a:spcPts val="0"/>
              </a:spcAft>
              <a:buNone/>
              <a:defRPr/>
            </a:lvl2pPr>
            <a:lvl3pPr lvl="2" algn="r">
              <a:spcBef>
                <a:spcPts val="0"/>
              </a:spcBef>
              <a:spcAft>
                <a:spcPts val="0"/>
              </a:spcAft>
              <a:buNone/>
              <a:defRPr/>
            </a:lvl3pPr>
            <a:lvl4pPr lvl="3" algn="r">
              <a:spcBef>
                <a:spcPts val="0"/>
              </a:spcBef>
              <a:spcAft>
                <a:spcPts val="0"/>
              </a:spcAft>
              <a:buNone/>
              <a:defRPr/>
            </a:lvl4pPr>
            <a:lvl5pPr lvl="4" algn="r">
              <a:spcBef>
                <a:spcPts val="0"/>
              </a:spcBef>
              <a:spcAft>
                <a:spcPts val="0"/>
              </a:spcAft>
              <a:buNone/>
              <a:defRPr/>
            </a:lvl5pPr>
            <a:lvl6pPr lvl="5" algn="r">
              <a:spcBef>
                <a:spcPts val="0"/>
              </a:spcBef>
              <a:spcAft>
                <a:spcPts val="0"/>
              </a:spcAft>
              <a:buNone/>
              <a:defRPr/>
            </a:lvl6pPr>
            <a:lvl7pPr lvl="6" algn="r">
              <a:spcBef>
                <a:spcPts val="0"/>
              </a:spcBef>
              <a:spcAft>
                <a:spcPts val="0"/>
              </a:spcAft>
              <a:buNone/>
              <a:defRPr/>
            </a:lvl7pPr>
            <a:lvl8pPr lvl="7" algn="r">
              <a:spcBef>
                <a:spcPts val="0"/>
              </a:spcBef>
              <a:spcAft>
                <a:spcPts val="0"/>
              </a:spcAft>
              <a:buNone/>
              <a:defRPr/>
            </a:lvl8pPr>
            <a:lvl9pPr lvl="8" algn="r">
              <a:spcBef>
                <a:spcPts val="0"/>
              </a:spcBef>
              <a:spcAft>
                <a:spcPts val="0"/>
              </a:spcAft>
              <a:buNone/>
              <a:defRPr/>
            </a:lvl9pPr>
          </a:lstStyle>
          <a:p/>
        </p:txBody>
      </p:sp>
      <p:sp>
        <p:nvSpPr>
          <p:cNvPr id="23" name="Google Shape;23;p6"/>
          <p:cNvSpPr txBox="1"/>
          <p:nvPr>
            <p:ph idx="2" type="title"/>
          </p:nvPr>
        </p:nvSpPr>
        <p:spPr>
          <a:xfrm>
            <a:off x="3962400" y="2002350"/>
            <a:ext cx="3972600" cy="7218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None/>
              <a:defRPr sz="3600">
                <a:solidFill>
                  <a:srgbClr val="FFFFFF"/>
                </a:solidFill>
                <a:latin typeface="Varela Round"/>
                <a:ea typeface="Varela Round"/>
                <a:cs typeface="Varela Round"/>
                <a:sym typeface="Varela Round"/>
              </a:defRPr>
            </a:lvl1pPr>
            <a:lvl2pPr lvl="1" rtl="0" algn="r">
              <a:spcBef>
                <a:spcPts val="0"/>
              </a:spcBef>
              <a:spcAft>
                <a:spcPts val="0"/>
              </a:spcAft>
              <a:buNone/>
              <a:defRPr sz="3600">
                <a:latin typeface="Varela Round"/>
                <a:ea typeface="Varela Round"/>
                <a:cs typeface="Varela Round"/>
                <a:sym typeface="Varela Round"/>
              </a:defRPr>
            </a:lvl2pPr>
            <a:lvl3pPr lvl="2" rtl="0" algn="r">
              <a:spcBef>
                <a:spcPts val="0"/>
              </a:spcBef>
              <a:spcAft>
                <a:spcPts val="0"/>
              </a:spcAft>
              <a:buNone/>
              <a:defRPr sz="3600">
                <a:latin typeface="Varela Round"/>
                <a:ea typeface="Varela Round"/>
                <a:cs typeface="Varela Round"/>
                <a:sym typeface="Varela Round"/>
              </a:defRPr>
            </a:lvl3pPr>
            <a:lvl4pPr lvl="3" rtl="0" algn="r">
              <a:spcBef>
                <a:spcPts val="0"/>
              </a:spcBef>
              <a:spcAft>
                <a:spcPts val="0"/>
              </a:spcAft>
              <a:buNone/>
              <a:defRPr sz="3600">
                <a:latin typeface="Varela Round"/>
                <a:ea typeface="Varela Round"/>
                <a:cs typeface="Varela Round"/>
                <a:sym typeface="Varela Round"/>
              </a:defRPr>
            </a:lvl4pPr>
            <a:lvl5pPr lvl="4" rtl="0" algn="r">
              <a:spcBef>
                <a:spcPts val="0"/>
              </a:spcBef>
              <a:spcAft>
                <a:spcPts val="0"/>
              </a:spcAft>
              <a:buNone/>
              <a:defRPr sz="3600">
                <a:latin typeface="Varela Round"/>
                <a:ea typeface="Varela Round"/>
                <a:cs typeface="Varela Round"/>
                <a:sym typeface="Varela Round"/>
              </a:defRPr>
            </a:lvl5pPr>
            <a:lvl6pPr lvl="5" rtl="0" algn="r">
              <a:spcBef>
                <a:spcPts val="0"/>
              </a:spcBef>
              <a:spcAft>
                <a:spcPts val="0"/>
              </a:spcAft>
              <a:buNone/>
              <a:defRPr sz="3600">
                <a:latin typeface="Varela Round"/>
                <a:ea typeface="Varela Round"/>
                <a:cs typeface="Varela Round"/>
                <a:sym typeface="Varela Round"/>
              </a:defRPr>
            </a:lvl6pPr>
            <a:lvl7pPr lvl="6" rtl="0" algn="r">
              <a:spcBef>
                <a:spcPts val="0"/>
              </a:spcBef>
              <a:spcAft>
                <a:spcPts val="0"/>
              </a:spcAft>
              <a:buNone/>
              <a:defRPr sz="3600">
                <a:latin typeface="Varela Round"/>
                <a:ea typeface="Varela Round"/>
                <a:cs typeface="Varela Round"/>
                <a:sym typeface="Varela Round"/>
              </a:defRPr>
            </a:lvl7pPr>
            <a:lvl8pPr lvl="7" rtl="0" algn="r">
              <a:spcBef>
                <a:spcPts val="0"/>
              </a:spcBef>
              <a:spcAft>
                <a:spcPts val="0"/>
              </a:spcAft>
              <a:buNone/>
              <a:defRPr sz="3600">
                <a:latin typeface="Varela Round"/>
                <a:ea typeface="Varela Round"/>
                <a:cs typeface="Varela Round"/>
                <a:sym typeface="Varela Round"/>
              </a:defRPr>
            </a:lvl8pPr>
            <a:lvl9pPr lvl="8" rtl="0" algn="r">
              <a:spcBef>
                <a:spcPts val="0"/>
              </a:spcBef>
              <a:spcAft>
                <a:spcPts val="0"/>
              </a:spcAft>
              <a:buNone/>
              <a:defRPr sz="3600">
                <a:latin typeface="Varela Round"/>
                <a:ea typeface="Varela Round"/>
                <a:cs typeface="Varela Round"/>
                <a:sym typeface="Varela Round"/>
              </a:defRPr>
            </a:lvl9pPr>
          </a:lstStyle>
          <a:p/>
        </p:txBody>
      </p:sp>
      <p:sp>
        <p:nvSpPr>
          <p:cNvPr id="24" name="Google Shape;24;p6"/>
          <p:cNvSpPr txBox="1"/>
          <p:nvPr>
            <p:ph idx="1" type="body"/>
          </p:nvPr>
        </p:nvSpPr>
        <p:spPr>
          <a:xfrm>
            <a:off x="4038600" y="2679825"/>
            <a:ext cx="2286000" cy="22860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1pPr>
            <a:lvl2pPr indent="-317500" lvl="1" marL="9144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2pPr>
            <a:lvl3pPr indent="-317500" lvl="2" marL="13716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3pPr>
            <a:lvl4pPr indent="-317500" lvl="3" marL="18288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4pPr>
            <a:lvl5pPr indent="-317500" lvl="4" marL="22860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5pPr>
            <a:lvl6pPr indent="-317500" lvl="5" marL="27432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6pPr>
            <a:lvl7pPr indent="-317500" lvl="6" marL="32004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7pPr>
            <a:lvl8pPr indent="-317500" lvl="7" marL="36576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8pPr>
            <a:lvl9pPr indent="-317500" lvl="8" marL="4114800">
              <a:spcBef>
                <a:spcPts val="0"/>
              </a:spcBef>
              <a:spcAft>
                <a:spcPts val="0"/>
              </a:spcAft>
              <a:buClr>
                <a:srgbClr val="FFFFFF"/>
              </a:buClr>
              <a:buSzPts val="1400"/>
              <a:buFont typeface="Raleway"/>
              <a:buAutoNum type="arabicPeriod"/>
              <a:defRPr>
                <a:solidFill>
                  <a:srgbClr val="FFFFFF"/>
                </a:solidFill>
                <a:latin typeface="Raleway"/>
                <a:ea typeface="Raleway"/>
                <a:cs typeface="Raleway"/>
                <a:sym typeface="Raleway"/>
              </a:defRPr>
            </a:lvl9pPr>
          </a:lstStyle>
          <a:p/>
        </p:txBody>
      </p:sp>
      <p:pic>
        <p:nvPicPr>
          <p:cNvPr id="25" name="Google Shape;25;p6"/>
          <p:cNvPicPr preferRelativeResize="0"/>
          <p:nvPr/>
        </p:nvPicPr>
        <p:blipFill>
          <a:blip r:embed="rId2">
            <a:alphaModFix/>
          </a:blip>
          <a:stretch>
            <a:fillRect/>
          </a:stretch>
        </p:blipFill>
        <p:spPr>
          <a:xfrm>
            <a:off x="180000" y="180000"/>
            <a:ext cx="1718375" cy="592850"/>
          </a:xfrm>
          <a:prstGeom prst="rect">
            <a:avLst/>
          </a:prstGeom>
          <a:noFill/>
          <a:ln>
            <a:noFill/>
          </a:ln>
        </p:spPr>
      </p:pic>
      <p:pic>
        <p:nvPicPr>
          <p:cNvPr id="26" name="Google Shape;26;p6"/>
          <p:cNvPicPr preferRelativeResize="0"/>
          <p:nvPr/>
        </p:nvPicPr>
        <p:blipFill>
          <a:blip r:embed="rId3">
            <a:alphaModFix/>
          </a:blip>
          <a:stretch>
            <a:fillRect/>
          </a:stretch>
        </p:blipFill>
        <p:spPr>
          <a:xfrm>
            <a:off x="1680025" y="777875"/>
            <a:ext cx="3414675" cy="26378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ection">
  <p:cSld name="ONE_COLUMN_TEXT_2_2">
    <p:spTree>
      <p:nvGrpSpPr>
        <p:cNvPr id="27" name="Shape 27"/>
        <p:cNvGrpSpPr/>
        <p:nvPr/>
      </p:nvGrpSpPr>
      <p:grpSpPr>
        <a:xfrm>
          <a:off x="0" y="0"/>
          <a:ext cx="0" cy="0"/>
          <a:chOff x="0" y="0"/>
          <a:chExt cx="0" cy="0"/>
        </a:xfrm>
      </p:grpSpPr>
      <p:sp>
        <p:nvSpPr>
          <p:cNvPr id="28" name="Google Shape;28;p7"/>
          <p:cNvSpPr/>
          <p:nvPr/>
        </p:nvSpPr>
        <p:spPr>
          <a:xfrm>
            <a:off x="-15875" y="-2650"/>
            <a:ext cx="9180000" cy="720000"/>
          </a:xfrm>
          <a:prstGeom prst="rect">
            <a:avLst/>
          </a:prstGeom>
          <a:solidFill>
            <a:srgbClr val="F76C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7"/>
          <p:cNvSpPr txBox="1"/>
          <p:nvPr>
            <p:ph type="title"/>
          </p:nvPr>
        </p:nvSpPr>
        <p:spPr>
          <a:xfrm>
            <a:off x="1171250" y="-2650"/>
            <a:ext cx="2338800" cy="72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sz="2200">
                <a:solidFill>
                  <a:srgbClr val="FFFFFF"/>
                </a:solidFill>
                <a:latin typeface="Varela Round"/>
                <a:ea typeface="Varela Round"/>
                <a:cs typeface="Varela Round"/>
                <a:sym typeface="Varela Round"/>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0" name="Google Shape;30;p7"/>
          <p:cNvSpPr txBox="1"/>
          <p:nvPr>
            <p:ph idx="1" type="subTitle"/>
          </p:nvPr>
        </p:nvSpPr>
        <p:spPr>
          <a:xfrm>
            <a:off x="3129050" y="190800"/>
            <a:ext cx="2783700" cy="36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a:solidFill>
                  <a:srgbClr val="FFFFFF"/>
                </a:solidFill>
                <a:latin typeface="Raleway Light"/>
                <a:ea typeface="Raleway Light"/>
                <a:cs typeface="Raleway Light"/>
                <a:sym typeface="Raleway Light"/>
              </a:defRPr>
            </a:lvl1pPr>
            <a:lvl2pPr lvl="1" rtl="0">
              <a:spcBef>
                <a:spcPts val="0"/>
              </a:spcBef>
              <a:spcAft>
                <a:spcPts val="0"/>
              </a:spcAft>
              <a:buNone/>
              <a:defRPr>
                <a:solidFill>
                  <a:srgbClr val="FFFFFF"/>
                </a:solidFill>
                <a:latin typeface="Raleway"/>
                <a:ea typeface="Raleway"/>
                <a:cs typeface="Raleway"/>
                <a:sym typeface="Raleway"/>
              </a:defRPr>
            </a:lvl2pPr>
            <a:lvl3pPr lvl="2" rtl="0">
              <a:spcBef>
                <a:spcPts val="0"/>
              </a:spcBef>
              <a:spcAft>
                <a:spcPts val="0"/>
              </a:spcAft>
              <a:buNone/>
              <a:defRPr>
                <a:solidFill>
                  <a:srgbClr val="FFFFFF"/>
                </a:solidFill>
                <a:latin typeface="Raleway"/>
                <a:ea typeface="Raleway"/>
                <a:cs typeface="Raleway"/>
                <a:sym typeface="Raleway"/>
              </a:defRPr>
            </a:lvl3pPr>
            <a:lvl4pPr lvl="3" rtl="0">
              <a:spcBef>
                <a:spcPts val="0"/>
              </a:spcBef>
              <a:spcAft>
                <a:spcPts val="0"/>
              </a:spcAft>
              <a:buNone/>
              <a:defRPr>
                <a:solidFill>
                  <a:srgbClr val="FFFFFF"/>
                </a:solidFill>
                <a:latin typeface="Raleway"/>
                <a:ea typeface="Raleway"/>
                <a:cs typeface="Raleway"/>
                <a:sym typeface="Raleway"/>
              </a:defRPr>
            </a:lvl4pPr>
            <a:lvl5pPr lvl="4" rtl="0">
              <a:spcBef>
                <a:spcPts val="0"/>
              </a:spcBef>
              <a:spcAft>
                <a:spcPts val="0"/>
              </a:spcAft>
              <a:buNone/>
              <a:defRPr>
                <a:solidFill>
                  <a:srgbClr val="FFFFFF"/>
                </a:solidFill>
                <a:latin typeface="Raleway"/>
                <a:ea typeface="Raleway"/>
                <a:cs typeface="Raleway"/>
                <a:sym typeface="Raleway"/>
              </a:defRPr>
            </a:lvl5pPr>
            <a:lvl6pPr lvl="5" rtl="0">
              <a:spcBef>
                <a:spcPts val="0"/>
              </a:spcBef>
              <a:spcAft>
                <a:spcPts val="0"/>
              </a:spcAft>
              <a:buNone/>
              <a:defRPr>
                <a:solidFill>
                  <a:srgbClr val="FFFFFF"/>
                </a:solidFill>
                <a:latin typeface="Raleway"/>
                <a:ea typeface="Raleway"/>
                <a:cs typeface="Raleway"/>
                <a:sym typeface="Raleway"/>
              </a:defRPr>
            </a:lvl6pPr>
            <a:lvl7pPr lvl="6" rtl="0">
              <a:spcBef>
                <a:spcPts val="0"/>
              </a:spcBef>
              <a:spcAft>
                <a:spcPts val="0"/>
              </a:spcAft>
              <a:buNone/>
              <a:defRPr>
                <a:solidFill>
                  <a:srgbClr val="FFFFFF"/>
                </a:solidFill>
                <a:latin typeface="Raleway"/>
                <a:ea typeface="Raleway"/>
                <a:cs typeface="Raleway"/>
                <a:sym typeface="Raleway"/>
              </a:defRPr>
            </a:lvl7pPr>
            <a:lvl8pPr lvl="7" rtl="0">
              <a:spcBef>
                <a:spcPts val="0"/>
              </a:spcBef>
              <a:spcAft>
                <a:spcPts val="0"/>
              </a:spcAft>
              <a:buNone/>
              <a:defRPr>
                <a:solidFill>
                  <a:srgbClr val="FFFFFF"/>
                </a:solidFill>
                <a:latin typeface="Raleway"/>
                <a:ea typeface="Raleway"/>
                <a:cs typeface="Raleway"/>
                <a:sym typeface="Raleway"/>
              </a:defRPr>
            </a:lvl8pPr>
            <a:lvl9pPr lvl="8" rtl="0">
              <a:spcBef>
                <a:spcPts val="0"/>
              </a:spcBef>
              <a:spcAft>
                <a:spcPts val="0"/>
              </a:spcAft>
              <a:buNone/>
              <a:defRPr>
                <a:solidFill>
                  <a:srgbClr val="FFFFFF"/>
                </a:solidFill>
                <a:latin typeface="Raleway"/>
                <a:ea typeface="Raleway"/>
                <a:cs typeface="Raleway"/>
                <a:sym typeface="Raleway"/>
              </a:defRPr>
            </a:lvl9pPr>
          </a:lstStyle>
          <a:p/>
        </p:txBody>
      </p:sp>
      <p:pic>
        <p:nvPicPr>
          <p:cNvPr id="31" name="Google Shape;31;p7"/>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
        <p:nvSpPr>
          <p:cNvPr id="32" name="Google Shape;32;p7"/>
          <p:cNvSpPr txBox="1"/>
          <p:nvPr>
            <p:ph idx="2" type="title"/>
          </p:nvPr>
        </p:nvSpPr>
        <p:spPr>
          <a:xfrm>
            <a:off x="1245600" y="882000"/>
            <a:ext cx="6791400" cy="5313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sz="3600">
                <a:solidFill>
                  <a:srgbClr val="F76C6C"/>
                </a:solidFill>
                <a:latin typeface="Varela Round"/>
                <a:ea typeface="Varela Round"/>
                <a:cs typeface="Varela Round"/>
                <a:sym typeface="Varela Round"/>
              </a:defRPr>
            </a:lvl1pPr>
            <a:lvl2pPr lvl="1" rtl="0">
              <a:spcBef>
                <a:spcPts val="0"/>
              </a:spcBef>
              <a:spcAft>
                <a:spcPts val="0"/>
              </a:spcAft>
              <a:buNone/>
              <a:defRPr>
                <a:latin typeface="Varela Round"/>
                <a:ea typeface="Varela Round"/>
                <a:cs typeface="Varela Round"/>
                <a:sym typeface="Varela Round"/>
              </a:defRPr>
            </a:lvl2pPr>
            <a:lvl3pPr lvl="2" rtl="0">
              <a:spcBef>
                <a:spcPts val="0"/>
              </a:spcBef>
              <a:spcAft>
                <a:spcPts val="0"/>
              </a:spcAft>
              <a:buNone/>
              <a:defRPr>
                <a:latin typeface="Varela Round"/>
                <a:ea typeface="Varela Round"/>
                <a:cs typeface="Varela Round"/>
                <a:sym typeface="Varela Round"/>
              </a:defRPr>
            </a:lvl3pPr>
            <a:lvl4pPr lvl="3" rtl="0">
              <a:spcBef>
                <a:spcPts val="0"/>
              </a:spcBef>
              <a:spcAft>
                <a:spcPts val="0"/>
              </a:spcAft>
              <a:buNone/>
              <a:defRPr>
                <a:latin typeface="Varela Round"/>
                <a:ea typeface="Varela Round"/>
                <a:cs typeface="Varela Round"/>
                <a:sym typeface="Varela Round"/>
              </a:defRPr>
            </a:lvl4pPr>
            <a:lvl5pPr lvl="4" rtl="0">
              <a:spcBef>
                <a:spcPts val="0"/>
              </a:spcBef>
              <a:spcAft>
                <a:spcPts val="0"/>
              </a:spcAft>
              <a:buNone/>
              <a:defRPr>
                <a:latin typeface="Varela Round"/>
                <a:ea typeface="Varela Round"/>
                <a:cs typeface="Varela Round"/>
                <a:sym typeface="Varela Round"/>
              </a:defRPr>
            </a:lvl5pPr>
            <a:lvl6pPr lvl="5" rtl="0">
              <a:spcBef>
                <a:spcPts val="0"/>
              </a:spcBef>
              <a:spcAft>
                <a:spcPts val="0"/>
              </a:spcAft>
              <a:buNone/>
              <a:defRPr>
                <a:latin typeface="Varela Round"/>
                <a:ea typeface="Varela Round"/>
                <a:cs typeface="Varela Round"/>
                <a:sym typeface="Varela Round"/>
              </a:defRPr>
            </a:lvl6pPr>
            <a:lvl7pPr lvl="6" rtl="0">
              <a:spcBef>
                <a:spcPts val="0"/>
              </a:spcBef>
              <a:spcAft>
                <a:spcPts val="0"/>
              </a:spcAft>
              <a:buNone/>
              <a:defRPr>
                <a:latin typeface="Varela Round"/>
                <a:ea typeface="Varela Round"/>
                <a:cs typeface="Varela Round"/>
                <a:sym typeface="Varela Round"/>
              </a:defRPr>
            </a:lvl7pPr>
            <a:lvl8pPr lvl="7" rtl="0">
              <a:spcBef>
                <a:spcPts val="0"/>
              </a:spcBef>
              <a:spcAft>
                <a:spcPts val="0"/>
              </a:spcAft>
              <a:buNone/>
              <a:defRPr>
                <a:latin typeface="Varela Round"/>
                <a:ea typeface="Varela Round"/>
                <a:cs typeface="Varela Round"/>
                <a:sym typeface="Varela Round"/>
              </a:defRPr>
            </a:lvl8pPr>
            <a:lvl9pPr lvl="8" rtl="0">
              <a:spcBef>
                <a:spcPts val="0"/>
              </a:spcBef>
              <a:spcAft>
                <a:spcPts val="0"/>
              </a:spcAft>
              <a:buNone/>
              <a:defRPr>
                <a:latin typeface="Varela Round"/>
                <a:ea typeface="Varela Round"/>
                <a:cs typeface="Varela Round"/>
                <a:sym typeface="Varela Round"/>
              </a:defRPr>
            </a:lvl9pPr>
          </a:lstStyle>
          <a:p/>
        </p:txBody>
      </p:sp>
      <p:sp>
        <p:nvSpPr>
          <p:cNvPr id="33" name="Google Shape;33;p7"/>
          <p:cNvSpPr txBox="1"/>
          <p:nvPr>
            <p:ph idx="3" type="subTitle"/>
          </p:nvPr>
        </p:nvSpPr>
        <p:spPr>
          <a:xfrm>
            <a:off x="1249200" y="1414800"/>
            <a:ext cx="6790200" cy="3936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b="1">
                <a:solidFill>
                  <a:srgbClr val="F76C6C"/>
                </a:solidFill>
                <a:latin typeface="Raleway"/>
                <a:ea typeface="Raleway"/>
                <a:cs typeface="Raleway"/>
                <a:sym typeface="Raleway"/>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 name="Google Shape;34;p7"/>
          <p:cNvSpPr txBox="1"/>
          <p:nvPr>
            <p:ph idx="4" type="body"/>
          </p:nvPr>
        </p:nvSpPr>
        <p:spPr>
          <a:xfrm>
            <a:off x="1249200" y="1998600"/>
            <a:ext cx="6791400" cy="2802900"/>
          </a:xfrm>
          <a:prstGeom prst="rect">
            <a:avLst/>
          </a:prstGeom>
          <a:noFill/>
          <a:ln>
            <a:noFill/>
          </a:ln>
        </p:spPr>
        <p:txBody>
          <a:bodyPr anchorCtr="0" anchor="t" bIns="0" lIns="0" spcFirstLastPara="1" rIns="0" wrap="square" tIns="0">
            <a:noAutofit/>
          </a:bodyPr>
          <a:lstStyle>
            <a:lvl1pPr indent="-317500" lvl="0" marL="457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1pPr>
            <a:lvl2pPr indent="-317500" lvl="1" marL="914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2pPr>
            <a:lvl3pPr indent="-317500" lvl="2" marL="1371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3pPr>
            <a:lvl4pPr indent="-317500" lvl="3" marL="1828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4pPr>
            <a:lvl5pPr indent="-317500" lvl="4" marL="22860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5pPr>
            <a:lvl6pPr indent="-317500" lvl="5" marL="2743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6pPr>
            <a:lvl7pPr indent="-317500" lvl="6" marL="3200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7pPr>
            <a:lvl8pPr indent="-317500" lvl="7" marL="3657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8pPr>
            <a:lvl9pPr indent="-317500" lvl="8" marL="4114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mple Section Split">
  <p:cSld name="ONE_COLUMN_TEXT_2_1">
    <p:spTree>
      <p:nvGrpSpPr>
        <p:cNvPr id="35" name="Shape 35"/>
        <p:cNvGrpSpPr/>
        <p:nvPr/>
      </p:nvGrpSpPr>
      <p:grpSpPr>
        <a:xfrm>
          <a:off x="0" y="0"/>
          <a:ext cx="0" cy="0"/>
          <a:chOff x="0" y="0"/>
          <a:chExt cx="0" cy="0"/>
        </a:xfrm>
      </p:grpSpPr>
      <p:sp>
        <p:nvSpPr>
          <p:cNvPr id="36" name="Google Shape;36;p8"/>
          <p:cNvSpPr/>
          <p:nvPr/>
        </p:nvSpPr>
        <p:spPr>
          <a:xfrm>
            <a:off x="-15875" y="-2650"/>
            <a:ext cx="9180000" cy="720000"/>
          </a:xfrm>
          <a:prstGeom prst="rect">
            <a:avLst/>
          </a:prstGeom>
          <a:solidFill>
            <a:srgbClr val="F76C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txBox="1"/>
          <p:nvPr>
            <p:ph type="title"/>
          </p:nvPr>
        </p:nvSpPr>
        <p:spPr>
          <a:xfrm>
            <a:off x="1171250" y="-2650"/>
            <a:ext cx="2338800" cy="72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sz="2200">
                <a:solidFill>
                  <a:srgbClr val="FFFFFF"/>
                </a:solidFill>
                <a:latin typeface="Varela Round"/>
                <a:ea typeface="Varela Round"/>
                <a:cs typeface="Varela Round"/>
                <a:sym typeface="Varela Round"/>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38" name="Google Shape;38;p8"/>
          <p:cNvSpPr txBox="1"/>
          <p:nvPr>
            <p:ph idx="1" type="subTitle"/>
          </p:nvPr>
        </p:nvSpPr>
        <p:spPr>
          <a:xfrm>
            <a:off x="3129050" y="190800"/>
            <a:ext cx="2783700" cy="360000"/>
          </a:xfrm>
          <a:prstGeom prst="rect">
            <a:avLst/>
          </a:prstGeom>
          <a:noFill/>
          <a:ln>
            <a:noFill/>
          </a:ln>
        </p:spPr>
        <p:txBody>
          <a:bodyPr anchorCtr="0" anchor="ctr" bIns="0" lIns="0" spcFirstLastPara="1" rIns="0" wrap="square" tIns="0">
            <a:noAutofit/>
          </a:bodyPr>
          <a:lstStyle>
            <a:lvl1pPr lvl="0" rtl="0">
              <a:spcBef>
                <a:spcPts val="0"/>
              </a:spcBef>
              <a:spcAft>
                <a:spcPts val="0"/>
              </a:spcAft>
              <a:buNone/>
              <a:defRPr>
                <a:solidFill>
                  <a:srgbClr val="FFFFFF"/>
                </a:solidFill>
                <a:latin typeface="Raleway Light"/>
                <a:ea typeface="Raleway Light"/>
                <a:cs typeface="Raleway Light"/>
                <a:sym typeface="Raleway Light"/>
              </a:defRPr>
            </a:lvl1pPr>
            <a:lvl2pPr lvl="1" rtl="0">
              <a:spcBef>
                <a:spcPts val="0"/>
              </a:spcBef>
              <a:spcAft>
                <a:spcPts val="0"/>
              </a:spcAft>
              <a:buNone/>
              <a:defRPr>
                <a:solidFill>
                  <a:srgbClr val="FFFFFF"/>
                </a:solidFill>
                <a:latin typeface="Raleway"/>
                <a:ea typeface="Raleway"/>
                <a:cs typeface="Raleway"/>
                <a:sym typeface="Raleway"/>
              </a:defRPr>
            </a:lvl2pPr>
            <a:lvl3pPr lvl="2" rtl="0">
              <a:spcBef>
                <a:spcPts val="0"/>
              </a:spcBef>
              <a:spcAft>
                <a:spcPts val="0"/>
              </a:spcAft>
              <a:buNone/>
              <a:defRPr>
                <a:solidFill>
                  <a:srgbClr val="FFFFFF"/>
                </a:solidFill>
                <a:latin typeface="Raleway"/>
                <a:ea typeface="Raleway"/>
                <a:cs typeface="Raleway"/>
                <a:sym typeface="Raleway"/>
              </a:defRPr>
            </a:lvl3pPr>
            <a:lvl4pPr lvl="3" rtl="0">
              <a:spcBef>
                <a:spcPts val="0"/>
              </a:spcBef>
              <a:spcAft>
                <a:spcPts val="0"/>
              </a:spcAft>
              <a:buNone/>
              <a:defRPr>
                <a:solidFill>
                  <a:srgbClr val="FFFFFF"/>
                </a:solidFill>
                <a:latin typeface="Raleway"/>
                <a:ea typeface="Raleway"/>
                <a:cs typeface="Raleway"/>
                <a:sym typeface="Raleway"/>
              </a:defRPr>
            </a:lvl4pPr>
            <a:lvl5pPr lvl="4" rtl="0">
              <a:spcBef>
                <a:spcPts val="0"/>
              </a:spcBef>
              <a:spcAft>
                <a:spcPts val="0"/>
              </a:spcAft>
              <a:buNone/>
              <a:defRPr>
                <a:solidFill>
                  <a:srgbClr val="FFFFFF"/>
                </a:solidFill>
                <a:latin typeface="Raleway"/>
                <a:ea typeface="Raleway"/>
                <a:cs typeface="Raleway"/>
                <a:sym typeface="Raleway"/>
              </a:defRPr>
            </a:lvl5pPr>
            <a:lvl6pPr lvl="5" rtl="0">
              <a:spcBef>
                <a:spcPts val="0"/>
              </a:spcBef>
              <a:spcAft>
                <a:spcPts val="0"/>
              </a:spcAft>
              <a:buNone/>
              <a:defRPr>
                <a:solidFill>
                  <a:srgbClr val="FFFFFF"/>
                </a:solidFill>
                <a:latin typeface="Raleway"/>
                <a:ea typeface="Raleway"/>
                <a:cs typeface="Raleway"/>
                <a:sym typeface="Raleway"/>
              </a:defRPr>
            </a:lvl6pPr>
            <a:lvl7pPr lvl="6" rtl="0">
              <a:spcBef>
                <a:spcPts val="0"/>
              </a:spcBef>
              <a:spcAft>
                <a:spcPts val="0"/>
              </a:spcAft>
              <a:buNone/>
              <a:defRPr>
                <a:solidFill>
                  <a:srgbClr val="FFFFFF"/>
                </a:solidFill>
                <a:latin typeface="Raleway"/>
                <a:ea typeface="Raleway"/>
                <a:cs typeface="Raleway"/>
                <a:sym typeface="Raleway"/>
              </a:defRPr>
            </a:lvl7pPr>
            <a:lvl8pPr lvl="7" rtl="0">
              <a:spcBef>
                <a:spcPts val="0"/>
              </a:spcBef>
              <a:spcAft>
                <a:spcPts val="0"/>
              </a:spcAft>
              <a:buNone/>
              <a:defRPr>
                <a:solidFill>
                  <a:srgbClr val="FFFFFF"/>
                </a:solidFill>
                <a:latin typeface="Raleway"/>
                <a:ea typeface="Raleway"/>
                <a:cs typeface="Raleway"/>
                <a:sym typeface="Raleway"/>
              </a:defRPr>
            </a:lvl8pPr>
            <a:lvl9pPr lvl="8" rtl="0">
              <a:spcBef>
                <a:spcPts val="0"/>
              </a:spcBef>
              <a:spcAft>
                <a:spcPts val="0"/>
              </a:spcAft>
              <a:buNone/>
              <a:defRPr>
                <a:solidFill>
                  <a:srgbClr val="FFFFFF"/>
                </a:solidFill>
                <a:latin typeface="Raleway"/>
                <a:ea typeface="Raleway"/>
                <a:cs typeface="Raleway"/>
                <a:sym typeface="Raleway"/>
              </a:defRPr>
            </a:lvl9pPr>
          </a:lstStyle>
          <a:p/>
        </p:txBody>
      </p:sp>
      <p:sp>
        <p:nvSpPr>
          <p:cNvPr id="39" name="Google Shape;39;p8"/>
          <p:cNvSpPr txBox="1"/>
          <p:nvPr>
            <p:ph idx="2" type="body"/>
          </p:nvPr>
        </p:nvSpPr>
        <p:spPr>
          <a:xfrm>
            <a:off x="126000" y="1998600"/>
            <a:ext cx="4425900" cy="2802900"/>
          </a:xfrm>
          <a:prstGeom prst="rect">
            <a:avLst/>
          </a:prstGeom>
          <a:noFill/>
          <a:ln>
            <a:noFill/>
          </a:ln>
        </p:spPr>
        <p:txBody>
          <a:bodyPr anchorCtr="0" anchor="t" bIns="0" lIns="0" spcFirstLastPara="1" rIns="0" wrap="square" tIns="0">
            <a:noAutofit/>
          </a:bodyPr>
          <a:lstStyle>
            <a:lvl1pPr indent="-317500" lvl="0" marL="457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1pPr>
            <a:lvl2pPr indent="-317500" lvl="1" marL="914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2pPr>
            <a:lvl3pPr indent="-317500" lvl="2" marL="1371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3pPr>
            <a:lvl4pPr indent="-317500" lvl="3" marL="1828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4pPr>
            <a:lvl5pPr indent="-317500" lvl="4" marL="22860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5pPr>
            <a:lvl6pPr indent="-317500" lvl="5" marL="27432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6pPr>
            <a:lvl7pPr indent="-317500" lvl="6" marL="32004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7pPr>
            <a:lvl8pPr indent="-317500" lvl="7" marL="36576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8pPr>
            <a:lvl9pPr indent="-317500" lvl="8" marL="4114800" rtl="0">
              <a:spcBef>
                <a:spcPts val="0"/>
              </a:spcBef>
              <a:spcAft>
                <a:spcPts val="0"/>
              </a:spcAft>
              <a:buClr>
                <a:srgbClr val="3B424E"/>
              </a:buClr>
              <a:buSzPts val="1400"/>
              <a:buFont typeface="Raleway"/>
              <a:buChar char="■"/>
              <a:defRPr>
                <a:solidFill>
                  <a:srgbClr val="3B424E"/>
                </a:solidFill>
                <a:latin typeface="Raleway"/>
                <a:ea typeface="Raleway"/>
                <a:cs typeface="Raleway"/>
                <a:sym typeface="Raleway"/>
              </a:defRPr>
            </a:lvl9pPr>
          </a:lstStyle>
          <a:p/>
        </p:txBody>
      </p:sp>
      <p:sp>
        <p:nvSpPr>
          <p:cNvPr id="40" name="Google Shape;40;p8"/>
          <p:cNvSpPr txBox="1"/>
          <p:nvPr>
            <p:ph idx="3" type="title"/>
          </p:nvPr>
        </p:nvSpPr>
        <p:spPr>
          <a:xfrm>
            <a:off x="126815" y="1009050"/>
            <a:ext cx="4425900" cy="5313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sz="3600">
                <a:solidFill>
                  <a:srgbClr val="F76C6C"/>
                </a:solidFill>
                <a:latin typeface="Varela Round"/>
                <a:ea typeface="Varela Round"/>
                <a:cs typeface="Varela Round"/>
                <a:sym typeface="Varela Round"/>
              </a:defRPr>
            </a:lvl1pPr>
            <a:lvl2pPr lvl="1" rtl="0">
              <a:spcBef>
                <a:spcPts val="0"/>
              </a:spcBef>
              <a:spcAft>
                <a:spcPts val="0"/>
              </a:spcAft>
              <a:buNone/>
              <a:defRPr>
                <a:latin typeface="Varela Round"/>
                <a:ea typeface="Varela Round"/>
                <a:cs typeface="Varela Round"/>
                <a:sym typeface="Varela Round"/>
              </a:defRPr>
            </a:lvl2pPr>
            <a:lvl3pPr lvl="2" rtl="0">
              <a:spcBef>
                <a:spcPts val="0"/>
              </a:spcBef>
              <a:spcAft>
                <a:spcPts val="0"/>
              </a:spcAft>
              <a:buNone/>
              <a:defRPr>
                <a:latin typeface="Varela Round"/>
                <a:ea typeface="Varela Round"/>
                <a:cs typeface="Varela Round"/>
                <a:sym typeface="Varela Round"/>
              </a:defRPr>
            </a:lvl3pPr>
            <a:lvl4pPr lvl="3" rtl="0">
              <a:spcBef>
                <a:spcPts val="0"/>
              </a:spcBef>
              <a:spcAft>
                <a:spcPts val="0"/>
              </a:spcAft>
              <a:buNone/>
              <a:defRPr>
                <a:latin typeface="Varela Round"/>
                <a:ea typeface="Varela Round"/>
                <a:cs typeface="Varela Round"/>
                <a:sym typeface="Varela Round"/>
              </a:defRPr>
            </a:lvl4pPr>
            <a:lvl5pPr lvl="4" rtl="0">
              <a:spcBef>
                <a:spcPts val="0"/>
              </a:spcBef>
              <a:spcAft>
                <a:spcPts val="0"/>
              </a:spcAft>
              <a:buNone/>
              <a:defRPr>
                <a:latin typeface="Varela Round"/>
                <a:ea typeface="Varela Round"/>
                <a:cs typeface="Varela Round"/>
                <a:sym typeface="Varela Round"/>
              </a:defRPr>
            </a:lvl5pPr>
            <a:lvl6pPr lvl="5" rtl="0">
              <a:spcBef>
                <a:spcPts val="0"/>
              </a:spcBef>
              <a:spcAft>
                <a:spcPts val="0"/>
              </a:spcAft>
              <a:buNone/>
              <a:defRPr>
                <a:latin typeface="Varela Round"/>
                <a:ea typeface="Varela Round"/>
                <a:cs typeface="Varela Round"/>
                <a:sym typeface="Varela Round"/>
              </a:defRPr>
            </a:lvl6pPr>
            <a:lvl7pPr lvl="6" rtl="0">
              <a:spcBef>
                <a:spcPts val="0"/>
              </a:spcBef>
              <a:spcAft>
                <a:spcPts val="0"/>
              </a:spcAft>
              <a:buNone/>
              <a:defRPr>
                <a:latin typeface="Varela Round"/>
                <a:ea typeface="Varela Round"/>
                <a:cs typeface="Varela Round"/>
                <a:sym typeface="Varela Round"/>
              </a:defRPr>
            </a:lvl7pPr>
            <a:lvl8pPr lvl="7" rtl="0">
              <a:spcBef>
                <a:spcPts val="0"/>
              </a:spcBef>
              <a:spcAft>
                <a:spcPts val="0"/>
              </a:spcAft>
              <a:buNone/>
              <a:defRPr>
                <a:latin typeface="Varela Round"/>
                <a:ea typeface="Varela Round"/>
                <a:cs typeface="Varela Round"/>
                <a:sym typeface="Varela Round"/>
              </a:defRPr>
            </a:lvl8pPr>
            <a:lvl9pPr lvl="8" rtl="0">
              <a:spcBef>
                <a:spcPts val="0"/>
              </a:spcBef>
              <a:spcAft>
                <a:spcPts val="0"/>
              </a:spcAft>
              <a:buNone/>
              <a:defRPr>
                <a:latin typeface="Varela Round"/>
                <a:ea typeface="Varela Round"/>
                <a:cs typeface="Varela Round"/>
                <a:sym typeface="Varela Round"/>
              </a:defRPr>
            </a:lvl9pPr>
          </a:lstStyle>
          <a:p/>
        </p:txBody>
      </p:sp>
      <p:sp>
        <p:nvSpPr>
          <p:cNvPr id="41" name="Google Shape;41;p8"/>
          <p:cNvSpPr txBox="1"/>
          <p:nvPr>
            <p:ph idx="4" type="subTitle"/>
          </p:nvPr>
        </p:nvSpPr>
        <p:spPr>
          <a:xfrm>
            <a:off x="126815" y="1719575"/>
            <a:ext cx="4425300" cy="393600"/>
          </a:xfrm>
          <a:prstGeom prst="rect">
            <a:avLst/>
          </a:prstGeom>
          <a:noFill/>
          <a:ln>
            <a:noFill/>
          </a:ln>
        </p:spPr>
        <p:txBody>
          <a:bodyPr anchorCtr="0" anchor="t" bIns="0" lIns="0" spcFirstLastPara="1" rIns="0" wrap="square" tIns="0">
            <a:noAutofit/>
          </a:bodyPr>
          <a:lstStyle>
            <a:lvl1pPr lvl="0" rtl="0">
              <a:spcBef>
                <a:spcPts val="0"/>
              </a:spcBef>
              <a:spcAft>
                <a:spcPts val="0"/>
              </a:spcAft>
              <a:buNone/>
              <a:defRPr b="1">
                <a:solidFill>
                  <a:srgbClr val="F76C6C"/>
                </a:solidFill>
                <a:latin typeface="Raleway"/>
                <a:ea typeface="Raleway"/>
                <a:cs typeface="Raleway"/>
                <a:sym typeface="Raleway"/>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42" name="Google Shape;42;p8"/>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Colored with Patern">
  <p:cSld name="ONE_COLUMN_TEXT_2_1_1">
    <p:bg>
      <p:bgPr>
        <a:solidFill>
          <a:srgbClr val="F76C6C"/>
        </a:solidFill>
      </p:bgPr>
    </p:bg>
    <p:spTree>
      <p:nvGrpSpPr>
        <p:cNvPr id="43" name="Shape 43"/>
        <p:cNvGrpSpPr/>
        <p:nvPr/>
      </p:nvGrpSpPr>
      <p:grpSpPr>
        <a:xfrm>
          <a:off x="0" y="0"/>
          <a:ext cx="0" cy="0"/>
          <a:chOff x="0" y="0"/>
          <a:chExt cx="0" cy="0"/>
        </a:xfrm>
      </p:grpSpPr>
      <p:pic>
        <p:nvPicPr>
          <p:cNvPr id="44" name="Google Shape;44;p9"/>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pic>
        <p:nvPicPr>
          <p:cNvPr id="45" name="Google Shape;45;p9"/>
          <p:cNvPicPr preferRelativeResize="0"/>
          <p:nvPr/>
        </p:nvPicPr>
        <p:blipFill>
          <a:blip r:embed="rId3">
            <a:alphaModFix/>
          </a:blip>
          <a:stretch>
            <a:fillRect/>
          </a:stretch>
        </p:blipFill>
        <p:spPr>
          <a:xfrm>
            <a:off x="2771637" y="1"/>
            <a:ext cx="6372362" cy="51713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Colored">
  <p:cSld name="ONE_COLUMN_TEXT_2_1_1_2">
    <p:bg>
      <p:bgPr>
        <a:solidFill>
          <a:srgbClr val="F76C6C"/>
        </a:solidFill>
      </p:bgPr>
    </p:bg>
    <p:spTree>
      <p:nvGrpSpPr>
        <p:cNvPr id="46" name="Shape 46"/>
        <p:cNvGrpSpPr/>
        <p:nvPr/>
      </p:nvGrpSpPr>
      <p:grpSpPr>
        <a:xfrm>
          <a:off x="0" y="0"/>
          <a:ext cx="0" cy="0"/>
          <a:chOff x="0" y="0"/>
          <a:chExt cx="0" cy="0"/>
        </a:xfrm>
      </p:grpSpPr>
      <p:pic>
        <p:nvPicPr>
          <p:cNvPr id="47" name="Google Shape;47;p10"/>
          <p:cNvPicPr preferRelativeResize="0"/>
          <p:nvPr/>
        </p:nvPicPr>
        <p:blipFill rotWithShape="1">
          <a:blip r:embed="rId2">
            <a:alphaModFix/>
          </a:blip>
          <a:srcRect b="0" l="0" r="51271" t="0"/>
          <a:stretch/>
        </p:blipFill>
        <p:spPr>
          <a:xfrm>
            <a:off x="126000" y="127800"/>
            <a:ext cx="686432" cy="4860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with Patern">
  <p:cSld name="ONE_COLUMN_TEXT_2_1_1_1">
    <p:bg>
      <p:bgPr>
        <a:solidFill>
          <a:srgbClr val="FFFFFF"/>
        </a:solidFill>
      </p:bgPr>
    </p:bg>
    <p:spTree>
      <p:nvGrpSpPr>
        <p:cNvPr id="48" name="Shape 48"/>
        <p:cNvGrpSpPr/>
        <p:nvPr/>
      </p:nvGrpSpPr>
      <p:grpSpPr>
        <a:xfrm>
          <a:off x="0" y="0"/>
          <a:ext cx="0" cy="0"/>
          <a:chOff x="0" y="0"/>
          <a:chExt cx="0" cy="0"/>
        </a:xfrm>
      </p:grpSpPr>
      <p:pic>
        <p:nvPicPr>
          <p:cNvPr id="49" name="Google Shape;49;p11"/>
          <p:cNvPicPr preferRelativeResize="0"/>
          <p:nvPr/>
        </p:nvPicPr>
        <p:blipFill rotWithShape="1">
          <a:blip r:embed="rId2">
            <a:alphaModFix/>
          </a:blip>
          <a:srcRect b="24814" l="12345" r="49024" t="24809"/>
          <a:stretch/>
        </p:blipFill>
        <p:spPr>
          <a:xfrm>
            <a:off x="126000" y="126000"/>
            <a:ext cx="686425" cy="485999"/>
          </a:xfrm>
          <a:prstGeom prst="rect">
            <a:avLst/>
          </a:prstGeom>
          <a:noFill/>
          <a:ln>
            <a:noFill/>
          </a:ln>
        </p:spPr>
      </p:pic>
      <p:pic>
        <p:nvPicPr>
          <p:cNvPr id="50" name="Google Shape;50;p11"/>
          <p:cNvPicPr preferRelativeResize="0"/>
          <p:nvPr/>
        </p:nvPicPr>
        <p:blipFill>
          <a:blip r:embed="rId3">
            <a:alphaModFix/>
          </a:blip>
          <a:stretch>
            <a:fillRect/>
          </a:stretch>
        </p:blipFill>
        <p:spPr>
          <a:xfrm>
            <a:off x="2772000" y="0"/>
            <a:ext cx="6371999" cy="516959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p:cSld name="ONE_COLUMN_TEXT_2_1_1_1_1">
    <p:bg>
      <p:bgPr>
        <a:solidFill>
          <a:srgbClr val="FFFFFF"/>
        </a:solidFill>
      </p:bgPr>
    </p:bg>
    <p:spTree>
      <p:nvGrpSpPr>
        <p:cNvPr id="51" name="Shape 51"/>
        <p:cNvGrpSpPr/>
        <p:nvPr/>
      </p:nvGrpSpPr>
      <p:grpSpPr>
        <a:xfrm>
          <a:off x="0" y="0"/>
          <a:ext cx="0" cy="0"/>
          <a:chOff x="0" y="0"/>
          <a:chExt cx="0" cy="0"/>
        </a:xfrm>
      </p:grpSpPr>
      <p:pic>
        <p:nvPicPr>
          <p:cNvPr id="52" name="Google Shape;52;p12"/>
          <p:cNvPicPr preferRelativeResize="0"/>
          <p:nvPr/>
        </p:nvPicPr>
        <p:blipFill rotWithShape="1">
          <a:blip r:embed="rId2">
            <a:alphaModFix/>
          </a:blip>
          <a:srcRect b="24814" l="12345" r="49024" t="24809"/>
          <a:stretch/>
        </p:blipFill>
        <p:spPr>
          <a:xfrm>
            <a:off x="126000" y="126000"/>
            <a:ext cx="686425" cy="4859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p:cSld name="TITLE_2">
    <p:spTree>
      <p:nvGrpSpPr>
        <p:cNvPr id="53" name="Shape 53"/>
        <p:cNvGrpSpPr/>
        <p:nvPr/>
      </p:nvGrpSpPr>
      <p:grpSpPr>
        <a:xfrm>
          <a:off x="0" y="0"/>
          <a:ext cx="0" cy="0"/>
          <a:chOff x="0" y="0"/>
          <a:chExt cx="0" cy="0"/>
        </a:xfrm>
      </p:grpSpPr>
      <p:sp>
        <p:nvSpPr>
          <p:cNvPr id="54" name="Google Shape;54;p13"/>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55" name="Google Shape;55;p1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56" name="Google Shape;56;p13"/>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57" name="Google Shape;57;p13"/>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8" name="Google Shape;58;p13"/>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9" name="Shape 59"/>
        <p:cNvGrpSpPr/>
        <p:nvPr/>
      </p:nvGrpSpPr>
      <p:grpSpPr>
        <a:xfrm>
          <a:off x="0" y="0"/>
          <a:ext cx="0" cy="0"/>
          <a:chOff x="0" y="0"/>
          <a:chExt cx="0" cy="0"/>
        </a:xfrm>
      </p:grpSpPr>
      <p:sp>
        <p:nvSpPr>
          <p:cNvPr id="60" name="Google Shape;60;p14"/>
          <p:cNvSpPr txBox="1"/>
          <p:nvPr>
            <p:ph type="title"/>
          </p:nvPr>
        </p:nvSpPr>
        <p:spPr>
          <a:xfrm>
            <a:off x="1458450" y="526350"/>
            <a:ext cx="6227100" cy="4090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4800"/>
              <a:buChar char="●"/>
              <a:defRPr b="1" sz="4800">
                <a:solidFill>
                  <a:srgbClr val="FFFFFF"/>
                </a:solidFill>
              </a:defRPr>
            </a:lvl1pPr>
            <a:lvl2pPr lvl="1" rtl="0">
              <a:spcBef>
                <a:spcPts val="0"/>
              </a:spcBef>
              <a:spcAft>
                <a:spcPts val="0"/>
              </a:spcAft>
              <a:buSzPts val="6000"/>
              <a:buChar char="○"/>
              <a:defRPr sz="6000"/>
            </a:lvl2pPr>
            <a:lvl3pPr lvl="2" rtl="0">
              <a:spcBef>
                <a:spcPts val="0"/>
              </a:spcBef>
              <a:spcAft>
                <a:spcPts val="0"/>
              </a:spcAft>
              <a:buSzPts val="6000"/>
              <a:buChar char="■"/>
              <a:defRPr sz="6000"/>
            </a:lvl3pPr>
            <a:lvl4pPr lvl="3" rtl="0">
              <a:spcBef>
                <a:spcPts val="0"/>
              </a:spcBef>
              <a:spcAft>
                <a:spcPts val="0"/>
              </a:spcAft>
              <a:buSzPts val="6000"/>
              <a:buChar char="●"/>
              <a:defRPr sz="6000"/>
            </a:lvl4pPr>
            <a:lvl5pPr lvl="4" rtl="0">
              <a:spcBef>
                <a:spcPts val="0"/>
              </a:spcBef>
              <a:spcAft>
                <a:spcPts val="0"/>
              </a:spcAft>
              <a:buSzPts val="6000"/>
              <a:buChar char="○"/>
              <a:defRPr sz="6000"/>
            </a:lvl5pPr>
            <a:lvl6pPr lvl="5" rtl="0">
              <a:spcBef>
                <a:spcPts val="0"/>
              </a:spcBef>
              <a:spcAft>
                <a:spcPts val="0"/>
              </a:spcAft>
              <a:buSzPts val="6000"/>
              <a:buChar char="■"/>
              <a:defRPr sz="6000"/>
            </a:lvl6pPr>
            <a:lvl7pPr lvl="6" rtl="0">
              <a:spcBef>
                <a:spcPts val="0"/>
              </a:spcBef>
              <a:spcAft>
                <a:spcPts val="0"/>
              </a:spcAft>
              <a:buSzPts val="6000"/>
              <a:buChar char="●"/>
              <a:defRPr sz="6000"/>
            </a:lvl7pPr>
            <a:lvl8pPr lvl="7" rtl="0">
              <a:spcBef>
                <a:spcPts val="0"/>
              </a:spcBef>
              <a:spcAft>
                <a:spcPts val="0"/>
              </a:spcAft>
              <a:buSzPts val="6000"/>
              <a:buChar char="○"/>
              <a:defRPr sz="6000"/>
            </a:lvl8pPr>
            <a:lvl9pPr lvl="8" rtl="0">
              <a:spcBef>
                <a:spcPts val="0"/>
              </a:spcBef>
              <a:spcAft>
                <a:spcPts val="0"/>
              </a:spcAft>
              <a:buSzPts val="6000"/>
              <a:buChar char="■"/>
              <a:defRPr sz="6000"/>
            </a:lvl9pPr>
          </a:lstStyle>
          <a:p/>
        </p:txBody>
      </p:sp>
      <p:sp>
        <p:nvSpPr>
          <p:cNvPr id="61" name="Google Shape;61;p14"/>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2" name="Shape 62"/>
        <p:cNvGrpSpPr/>
        <p:nvPr/>
      </p:nvGrpSpPr>
      <p:grpSpPr>
        <a:xfrm>
          <a:off x="0" y="0"/>
          <a:ext cx="0" cy="0"/>
          <a:chOff x="0" y="0"/>
          <a:chExt cx="0" cy="0"/>
        </a:xfrm>
      </p:grpSpPr>
      <p:sp>
        <p:nvSpPr>
          <p:cNvPr id="63" name="Google Shape;63;p15"/>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p:cSld name="ONE_COLUMN_TEXT_1">
    <p:spTree>
      <p:nvGrpSpPr>
        <p:cNvPr id="64" name="Shape 64"/>
        <p:cNvGrpSpPr/>
        <p:nvPr/>
      </p:nvGrpSpPr>
      <p:grpSpPr>
        <a:xfrm>
          <a:off x="0" y="0"/>
          <a:ext cx="0" cy="0"/>
          <a:chOff x="0" y="0"/>
          <a:chExt cx="0" cy="0"/>
        </a:xfrm>
      </p:grpSpPr>
      <p:sp>
        <p:nvSpPr>
          <p:cNvPr id="65" name="Google Shape;65;p16"/>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6"/>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67" name="Google Shape;67;p1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
        <p:nvSpPr>
          <p:cNvPr id="68" name="Google Shape;68;p16"/>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9" name="Google Shape;69;p16"/>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1">
  <p:cSld name="TITLE_3">
    <p:spTree>
      <p:nvGrpSpPr>
        <p:cNvPr id="70" name="Shape 70"/>
        <p:cNvGrpSpPr/>
        <p:nvPr/>
      </p:nvGrpSpPr>
      <p:grpSpPr>
        <a:xfrm>
          <a:off x="0" y="0"/>
          <a:ext cx="0" cy="0"/>
          <a:chOff x="0" y="0"/>
          <a:chExt cx="0" cy="0"/>
        </a:xfrm>
      </p:grpSpPr>
      <p:sp>
        <p:nvSpPr>
          <p:cNvPr id="71" name="Google Shape;71;p17"/>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2" name="Google Shape;72;p1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73" name="Google Shape;73;p17"/>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74" name="Google Shape;74;p17"/>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5" name="Google Shape;75;p17"/>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mp; text">
  <p:cSld name="ONE_COLUMN_TEXT_1_1">
    <p:spTree>
      <p:nvGrpSpPr>
        <p:cNvPr id="76" name="Shape 76"/>
        <p:cNvGrpSpPr/>
        <p:nvPr/>
      </p:nvGrpSpPr>
      <p:grpSpPr>
        <a:xfrm>
          <a:off x="0" y="0"/>
          <a:ext cx="0" cy="0"/>
          <a:chOff x="0" y="0"/>
          <a:chExt cx="0" cy="0"/>
        </a:xfrm>
      </p:grpSpPr>
      <p:pic>
        <p:nvPicPr>
          <p:cNvPr descr="Wild Code School" id="77" name="Google Shape;77;p18"/>
          <p:cNvPicPr preferRelativeResize="0"/>
          <p:nvPr/>
        </p:nvPicPr>
        <p:blipFill rotWithShape="1">
          <a:blip r:embed="rId2">
            <a:alphaModFix/>
          </a:blip>
          <a:srcRect b="0" l="0" r="38336" t="0"/>
          <a:stretch/>
        </p:blipFill>
        <p:spPr>
          <a:xfrm>
            <a:off x="4385478" y="0"/>
            <a:ext cx="4758523" cy="5143501"/>
          </a:xfrm>
          <a:prstGeom prst="rect">
            <a:avLst/>
          </a:prstGeom>
          <a:noFill/>
          <a:ln>
            <a:noFill/>
          </a:ln>
        </p:spPr>
      </p:pic>
      <p:sp>
        <p:nvSpPr>
          <p:cNvPr id="78" name="Google Shape;78;p18"/>
          <p:cNvSpPr txBox="1"/>
          <p:nvPr>
            <p:ph type="title"/>
          </p:nvPr>
        </p:nvSpPr>
        <p:spPr>
          <a:xfrm>
            <a:off x="375875" y="440925"/>
            <a:ext cx="36792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79" name="Google Shape;79;p1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80" name="Google Shape;80;p18"/>
          <p:cNvSpPr txBox="1"/>
          <p:nvPr>
            <p:ph idx="1" type="subTitle"/>
          </p:nvPr>
        </p:nvSpPr>
        <p:spPr>
          <a:xfrm>
            <a:off x="913127" y="2501050"/>
            <a:ext cx="27276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1">
  <p:cSld name="ONE_COLUMN_TEXT_2">
    <p:spTree>
      <p:nvGrpSpPr>
        <p:cNvPr id="81" name="Shape 81"/>
        <p:cNvGrpSpPr/>
        <p:nvPr/>
      </p:nvGrpSpPr>
      <p:grpSpPr>
        <a:xfrm>
          <a:off x="0" y="0"/>
          <a:ext cx="0" cy="0"/>
          <a:chOff x="0" y="0"/>
          <a:chExt cx="0" cy="0"/>
        </a:xfrm>
      </p:grpSpPr>
      <p:sp>
        <p:nvSpPr>
          <p:cNvPr id="82" name="Google Shape;82;p19"/>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9"/>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84" name="Google Shape;84;p1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
        <p:nvSpPr>
          <p:cNvPr id="85" name="Google Shape;85;p19"/>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6" name="Google Shape;86;p19"/>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2">
  <p:cSld name="TITLE_4">
    <p:spTree>
      <p:nvGrpSpPr>
        <p:cNvPr id="87" name="Shape 87"/>
        <p:cNvGrpSpPr/>
        <p:nvPr/>
      </p:nvGrpSpPr>
      <p:grpSpPr>
        <a:xfrm>
          <a:off x="0" y="0"/>
          <a:ext cx="0" cy="0"/>
          <a:chOff x="0" y="0"/>
          <a:chExt cx="0" cy="0"/>
        </a:xfrm>
      </p:grpSpPr>
      <p:sp>
        <p:nvSpPr>
          <p:cNvPr id="88" name="Google Shape;88;p20"/>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9" name="Google Shape;89;p2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90" name="Google Shape;90;p20"/>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91" name="Google Shape;91;p20"/>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2" name="Google Shape;92;p20"/>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2">
  <p:cSld name="ONE_COLUMN_TEXT_3">
    <p:spTree>
      <p:nvGrpSpPr>
        <p:cNvPr id="93" name="Shape 93"/>
        <p:cNvGrpSpPr/>
        <p:nvPr/>
      </p:nvGrpSpPr>
      <p:grpSpPr>
        <a:xfrm>
          <a:off x="0" y="0"/>
          <a:ext cx="0" cy="0"/>
          <a:chOff x="0" y="0"/>
          <a:chExt cx="0" cy="0"/>
        </a:xfrm>
      </p:grpSpPr>
      <p:sp>
        <p:nvSpPr>
          <p:cNvPr id="94" name="Google Shape;94;p21"/>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1"/>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96" name="Google Shape;96;p2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
        <p:nvSpPr>
          <p:cNvPr id="97" name="Google Shape;97;p21"/>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21"/>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3">
  <p:cSld name="ONE_COLUMN_TEXT_4">
    <p:spTree>
      <p:nvGrpSpPr>
        <p:cNvPr id="99" name="Shape 99"/>
        <p:cNvGrpSpPr/>
        <p:nvPr/>
      </p:nvGrpSpPr>
      <p:grpSpPr>
        <a:xfrm>
          <a:off x="0" y="0"/>
          <a:ext cx="0" cy="0"/>
          <a:chOff x="0" y="0"/>
          <a:chExt cx="0" cy="0"/>
        </a:xfrm>
      </p:grpSpPr>
      <p:sp>
        <p:nvSpPr>
          <p:cNvPr id="100" name="Google Shape;100;p22"/>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2"/>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02" name="Google Shape;102;p2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
        <p:nvSpPr>
          <p:cNvPr id="103" name="Google Shape;103;p22"/>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4" name="Google Shape;104;p22"/>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principal 3">
  <p:cSld name="TITLE_5">
    <p:spTree>
      <p:nvGrpSpPr>
        <p:cNvPr id="105" name="Shape 105"/>
        <p:cNvGrpSpPr/>
        <p:nvPr/>
      </p:nvGrpSpPr>
      <p:grpSpPr>
        <a:xfrm>
          <a:off x="0" y="0"/>
          <a:ext cx="0" cy="0"/>
          <a:chOff x="0" y="0"/>
          <a:chExt cx="0" cy="0"/>
        </a:xfrm>
      </p:grpSpPr>
      <p:sp>
        <p:nvSpPr>
          <p:cNvPr id="106" name="Google Shape;106;p23"/>
          <p:cNvSpPr txBox="1"/>
          <p:nvPr>
            <p:ph idx="1" type="subTitle"/>
          </p:nvPr>
        </p:nvSpPr>
        <p:spPr>
          <a:xfrm>
            <a:off x="460950" y="2762130"/>
            <a:ext cx="8222100" cy="4329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lt1"/>
              </a:buClr>
              <a:buSzPts val="1400"/>
              <a:buFont typeface="Roboto"/>
              <a:buNone/>
              <a:defRPr>
                <a:solidFill>
                  <a:schemeClr val="lt1"/>
                </a:solidFill>
                <a:latin typeface="Roboto"/>
                <a:ea typeface="Roboto"/>
                <a:cs typeface="Roboto"/>
                <a:sym typeface="Roboto"/>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07" name="Google Shape;107;p2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108" name="Google Shape;108;p23"/>
          <p:cNvSpPr txBox="1"/>
          <p:nvPr>
            <p:ph type="title"/>
          </p:nvPr>
        </p:nvSpPr>
        <p:spPr>
          <a:xfrm>
            <a:off x="1001250" y="985375"/>
            <a:ext cx="7141500" cy="1568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b="1" sz="3600">
                <a:solidFill>
                  <a:srgbClr val="FFFFFF"/>
                </a:solidFill>
                <a:latin typeface="Roboto"/>
                <a:ea typeface="Roboto"/>
                <a:cs typeface="Roboto"/>
                <a:sym typeface="Roboto"/>
              </a:defRPr>
            </a:lvl1pPr>
            <a:lvl2pPr lvl="1" rtl="0">
              <a:spcBef>
                <a:spcPts val="0"/>
              </a:spcBef>
              <a:spcAft>
                <a:spcPts val="0"/>
              </a:spcAft>
              <a:buNone/>
              <a:defRPr sz="3600">
                <a:latin typeface="Roboto"/>
                <a:ea typeface="Roboto"/>
                <a:cs typeface="Roboto"/>
                <a:sym typeface="Roboto"/>
              </a:defRPr>
            </a:lvl2pPr>
            <a:lvl3pPr lvl="2" rtl="0">
              <a:spcBef>
                <a:spcPts val="0"/>
              </a:spcBef>
              <a:spcAft>
                <a:spcPts val="0"/>
              </a:spcAft>
              <a:buNone/>
              <a:defRPr sz="3600">
                <a:latin typeface="Roboto"/>
                <a:ea typeface="Roboto"/>
                <a:cs typeface="Roboto"/>
                <a:sym typeface="Roboto"/>
              </a:defRPr>
            </a:lvl3pPr>
            <a:lvl4pPr lvl="3" rtl="0">
              <a:spcBef>
                <a:spcPts val="0"/>
              </a:spcBef>
              <a:spcAft>
                <a:spcPts val="0"/>
              </a:spcAft>
              <a:buNone/>
              <a:defRPr sz="3600">
                <a:latin typeface="Roboto"/>
                <a:ea typeface="Roboto"/>
                <a:cs typeface="Roboto"/>
                <a:sym typeface="Roboto"/>
              </a:defRPr>
            </a:lvl4pPr>
            <a:lvl5pPr lvl="4" rtl="0">
              <a:spcBef>
                <a:spcPts val="0"/>
              </a:spcBef>
              <a:spcAft>
                <a:spcPts val="0"/>
              </a:spcAft>
              <a:buNone/>
              <a:defRPr sz="3600">
                <a:latin typeface="Roboto"/>
                <a:ea typeface="Roboto"/>
                <a:cs typeface="Roboto"/>
                <a:sym typeface="Roboto"/>
              </a:defRPr>
            </a:lvl5pPr>
            <a:lvl6pPr lvl="5" rtl="0">
              <a:spcBef>
                <a:spcPts val="0"/>
              </a:spcBef>
              <a:spcAft>
                <a:spcPts val="0"/>
              </a:spcAft>
              <a:buNone/>
              <a:defRPr sz="3600">
                <a:latin typeface="Roboto"/>
                <a:ea typeface="Roboto"/>
                <a:cs typeface="Roboto"/>
                <a:sym typeface="Roboto"/>
              </a:defRPr>
            </a:lvl6pPr>
            <a:lvl7pPr lvl="6" rtl="0">
              <a:spcBef>
                <a:spcPts val="0"/>
              </a:spcBef>
              <a:spcAft>
                <a:spcPts val="0"/>
              </a:spcAft>
              <a:buNone/>
              <a:defRPr sz="3600">
                <a:latin typeface="Roboto"/>
                <a:ea typeface="Roboto"/>
                <a:cs typeface="Roboto"/>
                <a:sym typeface="Roboto"/>
              </a:defRPr>
            </a:lvl7pPr>
            <a:lvl8pPr lvl="7" rtl="0">
              <a:spcBef>
                <a:spcPts val="0"/>
              </a:spcBef>
              <a:spcAft>
                <a:spcPts val="0"/>
              </a:spcAft>
              <a:buNone/>
              <a:defRPr sz="3600">
                <a:latin typeface="Roboto"/>
                <a:ea typeface="Roboto"/>
                <a:cs typeface="Roboto"/>
                <a:sym typeface="Roboto"/>
              </a:defRPr>
            </a:lvl8pPr>
            <a:lvl9pPr lvl="8" rtl="0">
              <a:spcBef>
                <a:spcPts val="0"/>
              </a:spcBef>
              <a:spcAft>
                <a:spcPts val="0"/>
              </a:spcAft>
              <a:buNone/>
              <a:defRPr sz="3600">
                <a:latin typeface="Roboto"/>
                <a:ea typeface="Roboto"/>
                <a:cs typeface="Roboto"/>
                <a:sym typeface="Roboto"/>
              </a:defRPr>
            </a:lvl9pPr>
          </a:lstStyle>
          <a:p/>
        </p:txBody>
      </p:sp>
      <p:sp>
        <p:nvSpPr>
          <p:cNvPr id="109" name="Google Shape;109;p23"/>
          <p:cNvSpPr txBox="1"/>
          <p:nvPr>
            <p:ph idx="2" type="subTitle"/>
          </p:nvPr>
        </p:nvSpPr>
        <p:spPr>
          <a:xfrm>
            <a:off x="1036975" y="4423800"/>
            <a:ext cx="44784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0" name="Google Shape;110;p23"/>
          <p:cNvSpPr txBox="1"/>
          <p:nvPr>
            <p:ph idx="3" type="subTitle"/>
          </p:nvPr>
        </p:nvSpPr>
        <p:spPr>
          <a:xfrm>
            <a:off x="1036975" y="4666700"/>
            <a:ext cx="4290300" cy="303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i="1" sz="1200">
                <a:solidFill>
                  <a:srgbClr val="F3F3F3"/>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amp; contenu 4">
  <p:cSld name="ONE_COLUMN_TEXT_5">
    <p:spTree>
      <p:nvGrpSpPr>
        <p:cNvPr id="111" name="Shape 111"/>
        <p:cNvGrpSpPr/>
        <p:nvPr/>
      </p:nvGrpSpPr>
      <p:grpSpPr>
        <a:xfrm>
          <a:off x="0" y="0"/>
          <a:ext cx="0" cy="0"/>
          <a:chOff x="0" y="0"/>
          <a:chExt cx="0" cy="0"/>
        </a:xfrm>
      </p:grpSpPr>
      <p:sp>
        <p:nvSpPr>
          <p:cNvPr id="112" name="Google Shape;112;p24"/>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4"/>
          <p:cNvSpPr txBox="1"/>
          <p:nvPr>
            <p:ph type="title"/>
          </p:nvPr>
        </p:nvSpPr>
        <p:spPr>
          <a:xfrm>
            <a:off x="211625" y="440925"/>
            <a:ext cx="28080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14" name="Google Shape;114;p24"/>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
        <p:nvSpPr>
          <p:cNvPr id="115" name="Google Shape;115;p24"/>
          <p:cNvSpPr txBox="1"/>
          <p:nvPr>
            <p:ph idx="1" type="subTitle"/>
          </p:nvPr>
        </p:nvSpPr>
        <p:spPr>
          <a:xfrm>
            <a:off x="621650" y="2501050"/>
            <a:ext cx="20817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6" name="Google Shape;116;p24"/>
          <p:cNvSpPr txBox="1"/>
          <p:nvPr>
            <p:ph idx="2" type="body"/>
          </p:nvPr>
        </p:nvSpPr>
        <p:spPr>
          <a:xfrm>
            <a:off x="3650375" y="1033675"/>
            <a:ext cx="5110500" cy="3014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mp; text 1">
  <p:cSld name="ONE_COLUMN_TEXT_1_2">
    <p:spTree>
      <p:nvGrpSpPr>
        <p:cNvPr id="117" name="Shape 117"/>
        <p:cNvGrpSpPr/>
        <p:nvPr/>
      </p:nvGrpSpPr>
      <p:grpSpPr>
        <a:xfrm>
          <a:off x="0" y="0"/>
          <a:ext cx="0" cy="0"/>
          <a:chOff x="0" y="0"/>
          <a:chExt cx="0" cy="0"/>
        </a:xfrm>
      </p:grpSpPr>
      <p:pic>
        <p:nvPicPr>
          <p:cNvPr descr="Wild Code School" id="118" name="Google Shape;118;p25"/>
          <p:cNvPicPr preferRelativeResize="0"/>
          <p:nvPr/>
        </p:nvPicPr>
        <p:blipFill rotWithShape="1">
          <a:blip r:embed="rId2">
            <a:alphaModFix/>
          </a:blip>
          <a:srcRect b="0" l="0" r="38336" t="0"/>
          <a:stretch/>
        </p:blipFill>
        <p:spPr>
          <a:xfrm>
            <a:off x="4385478" y="0"/>
            <a:ext cx="4758523" cy="5143501"/>
          </a:xfrm>
          <a:prstGeom prst="rect">
            <a:avLst/>
          </a:prstGeom>
          <a:noFill/>
          <a:ln>
            <a:noFill/>
          </a:ln>
        </p:spPr>
      </p:pic>
      <p:sp>
        <p:nvSpPr>
          <p:cNvPr id="119" name="Google Shape;119;p25"/>
          <p:cNvSpPr txBox="1"/>
          <p:nvPr>
            <p:ph type="title"/>
          </p:nvPr>
        </p:nvSpPr>
        <p:spPr>
          <a:xfrm>
            <a:off x="375875" y="440925"/>
            <a:ext cx="3679200" cy="1930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rgbClr val="FFFFFF"/>
              </a:buClr>
              <a:buSzPts val="2400"/>
              <a:buChar char="●"/>
              <a:defRPr sz="2400">
                <a:solidFill>
                  <a:srgbClr val="FFFFFF"/>
                </a:solidFill>
              </a:defRPr>
            </a:lvl1pPr>
            <a:lvl2pPr lvl="1" rtl="0">
              <a:spcBef>
                <a:spcPts val="0"/>
              </a:spcBef>
              <a:spcAft>
                <a:spcPts val="0"/>
              </a:spcAft>
              <a:buSzPts val="2400"/>
              <a:buChar char="○"/>
              <a:defRPr sz="2400"/>
            </a:lvl2pPr>
            <a:lvl3pPr lvl="2" rtl="0">
              <a:spcBef>
                <a:spcPts val="0"/>
              </a:spcBef>
              <a:spcAft>
                <a:spcPts val="0"/>
              </a:spcAft>
              <a:buSzPts val="2400"/>
              <a:buChar char="■"/>
              <a:defRPr sz="2400"/>
            </a:lvl3pPr>
            <a:lvl4pPr lvl="3" rtl="0">
              <a:spcBef>
                <a:spcPts val="0"/>
              </a:spcBef>
              <a:spcAft>
                <a:spcPts val="0"/>
              </a:spcAft>
              <a:buSzPts val="2400"/>
              <a:buChar char="●"/>
              <a:defRPr sz="2400"/>
            </a:lvl4pPr>
            <a:lvl5pPr lvl="4" rtl="0">
              <a:spcBef>
                <a:spcPts val="0"/>
              </a:spcBef>
              <a:spcAft>
                <a:spcPts val="0"/>
              </a:spcAft>
              <a:buSzPts val="2400"/>
              <a:buChar char="○"/>
              <a:defRPr sz="2400"/>
            </a:lvl5pPr>
            <a:lvl6pPr lvl="5" rtl="0">
              <a:spcBef>
                <a:spcPts val="0"/>
              </a:spcBef>
              <a:spcAft>
                <a:spcPts val="0"/>
              </a:spcAft>
              <a:buSzPts val="2400"/>
              <a:buChar char="■"/>
              <a:defRPr sz="2400"/>
            </a:lvl6pPr>
            <a:lvl7pPr lvl="6" rtl="0">
              <a:spcBef>
                <a:spcPts val="0"/>
              </a:spcBef>
              <a:spcAft>
                <a:spcPts val="0"/>
              </a:spcAft>
              <a:buSzPts val="2400"/>
              <a:buChar char="●"/>
              <a:defRPr sz="2400"/>
            </a:lvl7pPr>
            <a:lvl8pPr lvl="7" rtl="0">
              <a:spcBef>
                <a:spcPts val="0"/>
              </a:spcBef>
              <a:spcAft>
                <a:spcPts val="0"/>
              </a:spcAft>
              <a:buSzPts val="2400"/>
              <a:buChar char="○"/>
              <a:defRPr sz="2400"/>
            </a:lvl8pPr>
            <a:lvl9pPr lvl="8" rtl="0">
              <a:spcBef>
                <a:spcPts val="0"/>
              </a:spcBef>
              <a:spcAft>
                <a:spcPts val="0"/>
              </a:spcAft>
              <a:buSzPts val="2400"/>
              <a:buChar char="■"/>
              <a:defRPr sz="2400"/>
            </a:lvl9pPr>
          </a:lstStyle>
          <a:p/>
        </p:txBody>
      </p:sp>
      <p:sp>
        <p:nvSpPr>
          <p:cNvPr id="120" name="Google Shape;120;p25"/>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l">
              <a:spcBef>
                <a:spcPts val="0"/>
              </a:spcBef>
              <a:spcAft>
                <a:spcPts val="0"/>
              </a:spcAft>
              <a:buNone/>
            </a:pPr>
            <a:fld id="{00000000-1234-1234-1234-123412341234}" type="slidenum">
              <a:rPr lang="fr"/>
              <a:t>‹#›</a:t>
            </a:fld>
            <a:endParaRPr/>
          </a:p>
        </p:txBody>
      </p:sp>
      <p:sp>
        <p:nvSpPr>
          <p:cNvPr id="121" name="Google Shape;121;p25"/>
          <p:cNvSpPr txBox="1"/>
          <p:nvPr>
            <p:ph idx="1" type="subTitle"/>
          </p:nvPr>
        </p:nvSpPr>
        <p:spPr>
          <a:xfrm>
            <a:off x="913127" y="2501050"/>
            <a:ext cx="2727600" cy="1293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FFFFFF"/>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s://ethernetalliance.org/technology/ethernet-roadma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3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18.png"/><Relationship Id="rId7"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s://fr.wikipedia.org/wiki/Connecteur_fibre_optique" TargetMode="External"/><Relationship Id="rId4" Type="http://schemas.openxmlformats.org/officeDocument/2006/relationships/image" Target="../media/image21.jpg"/><Relationship Id="rId5" Type="http://schemas.openxmlformats.org/officeDocument/2006/relationships/image" Target="../media/image24.jpg"/><Relationship Id="rId6" Type="http://schemas.openxmlformats.org/officeDocument/2006/relationships/image" Target="../media/image4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hyperlink" Target="https://fr.wikipedia.org/wiki/Gigabit_Interface_Converter" TargetMode="External"/><Relationship Id="rId4" Type="http://schemas.openxmlformats.org/officeDocument/2006/relationships/hyperlink" Target="https://fr.wikipedia.org/wiki/Small_form-factor_pluggable" TargetMode="External"/><Relationship Id="rId9" Type="http://schemas.openxmlformats.org/officeDocument/2006/relationships/image" Target="../media/image33.jpg"/><Relationship Id="rId5" Type="http://schemas.openxmlformats.org/officeDocument/2006/relationships/hyperlink" Target="https://fr.wikipedia.org/wiki/Quad_Small_Form-factor_Pluggable" TargetMode="External"/><Relationship Id="rId6" Type="http://schemas.openxmlformats.org/officeDocument/2006/relationships/hyperlink" Target="https://fr.wikipedia.org/wiki/C_Form-factor_Pluggable" TargetMode="External"/><Relationship Id="rId7" Type="http://schemas.openxmlformats.org/officeDocument/2006/relationships/hyperlink" Target="https://fr.wikipedia.org/wiki/XFP" TargetMode="External"/><Relationship Id="rId8" Type="http://schemas.openxmlformats.org/officeDocument/2006/relationships/image" Target="../media/image4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2.jp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41.jpg"/><Relationship Id="rId4" Type="http://schemas.openxmlformats.org/officeDocument/2006/relationships/image" Target="../media/image27.jpg"/><Relationship Id="rId5"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hyperlink" Target="https://fr.wikipedia.org/wiki/EtherType" TargetMode="Externa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2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hyperlink" Target="https://fr.wikipedia.org/wiki/Commutateur_empilable" TargetMode="External"/><Relationship Id="rId4" Type="http://schemas.openxmlformats.org/officeDocument/2006/relationships/hyperlink" Target="https://fr.wikipedia.org/wiki/Agr%C3%A9gation_de_liens" TargetMode="External"/><Relationship Id="rId9" Type="http://schemas.openxmlformats.org/officeDocument/2006/relationships/hyperlink" Target="https://fr.wikipedia.org/wiki/IEEE_802.1X" TargetMode="External"/><Relationship Id="rId5" Type="http://schemas.openxmlformats.org/officeDocument/2006/relationships/hyperlink" Target="https://fr.wikipedia.org/wiki/Agr%C3%A9gation_de_liens" TargetMode="External"/><Relationship Id="rId6" Type="http://schemas.openxmlformats.org/officeDocument/2006/relationships/hyperlink" Target="https://fr.wikipedia.org/wiki/Simple_Network_Management_Protocol" TargetMode="External"/><Relationship Id="rId7" Type="http://schemas.openxmlformats.org/officeDocument/2006/relationships/hyperlink" Target="https://fr.wikipedia.org/wiki/IEEE_802.1aq" TargetMode="External"/><Relationship Id="rId8" Type="http://schemas.openxmlformats.org/officeDocument/2006/relationships/hyperlink" Target="https://fr.wikipedia.org/wiki/Miroir_de_port" TargetMode="External"/><Relationship Id="rId10" Type="http://schemas.openxmlformats.org/officeDocument/2006/relationships/hyperlink" Target="https://fr.wikipedia.org/wiki/IEEE_802.1p"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hyperlink" Target="https://fr.wikipedia.org/wiki/Alimentation_%C3%A9lectrique_par_c%C3%A2ble_Ethernet" TargetMode="External"/><Relationship Id="rId4" Type="http://schemas.openxmlformats.org/officeDocument/2006/relationships/hyperlink" Target="https://en.wikipedia.org/wiki/Jumbo_frame"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hyperlink" Target="https://wildcodeschool.github.io/atelier-reseau-modele-en-couche-et-encapsula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6"/>
          <p:cNvSpPr txBox="1"/>
          <p:nvPr>
            <p:ph type="title"/>
          </p:nvPr>
        </p:nvSpPr>
        <p:spPr>
          <a:xfrm>
            <a:off x="1835550" y="1598450"/>
            <a:ext cx="5472900" cy="1568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
              <a:t>Ethernet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7"/>
          <p:cNvSpPr txBox="1"/>
          <p:nvPr/>
        </p:nvSpPr>
        <p:spPr>
          <a:xfrm>
            <a:off x="538350" y="1822275"/>
            <a:ext cx="8067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800">
                <a:latin typeface="Raleway"/>
                <a:ea typeface="Raleway"/>
                <a:cs typeface="Raleway"/>
                <a:sym typeface="Raleway"/>
              </a:rPr>
              <a:t>Ethernet = Internet ?</a:t>
            </a:r>
            <a:endParaRPr sz="2800">
              <a:latin typeface="Raleway"/>
              <a:ea typeface="Raleway"/>
              <a:cs typeface="Raleway"/>
              <a:sym typeface="Ralew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8"/>
          <p:cNvSpPr txBox="1"/>
          <p:nvPr/>
        </p:nvSpPr>
        <p:spPr>
          <a:xfrm>
            <a:off x="1382325" y="310750"/>
            <a:ext cx="395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800">
                <a:latin typeface="Raleway"/>
                <a:ea typeface="Raleway"/>
                <a:cs typeface="Raleway"/>
                <a:sym typeface="Raleway"/>
              </a:rPr>
              <a:t>Plan</a:t>
            </a:r>
            <a:endParaRPr sz="2800">
              <a:latin typeface="Raleway"/>
              <a:ea typeface="Raleway"/>
              <a:cs typeface="Raleway"/>
              <a:sym typeface="Raleway"/>
            </a:endParaRPr>
          </a:p>
        </p:txBody>
      </p:sp>
      <p:sp>
        <p:nvSpPr>
          <p:cNvPr id="137" name="Google Shape;137;p28"/>
          <p:cNvSpPr txBox="1"/>
          <p:nvPr/>
        </p:nvSpPr>
        <p:spPr>
          <a:xfrm>
            <a:off x="610800" y="1178725"/>
            <a:ext cx="7983000" cy="2955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fr" sz="1800">
                <a:latin typeface="Raleway"/>
                <a:ea typeface="Raleway"/>
                <a:cs typeface="Raleway"/>
                <a:sym typeface="Raleway"/>
              </a:rPr>
              <a:t>1 - La norme ethernet</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2 - Le câblage et les équipements</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3 - Les adresses MAC</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4 - La trame ethernet</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5 - Protocole CSMA/CD</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6 - La commutation</a:t>
            </a:r>
            <a:endParaRPr sz="1800">
              <a:latin typeface="Raleway"/>
              <a:ea typeface="Raleway"/>
              <a:cs typeface="Raleway"/>
              <a:sym typeface="Raleway"/>
            </a:endParaRPr>
          </a:p>
          <a:p>
            <a:pPr indent="0" lvl="0" marL="0" rtl="0" algn="l">
              <a:lnSpc>
                <a:spcPct val="150000"/>
              </a:lnSpc>
              <a:spcBef>
                <a:spcPts val="0"/>
              </a:spcBef>
              <a:spcAft>
                <a:spcPts val="0"/>
              </a:spcAft>
              <a:buNone/>
            </a:pPr>
            <a:r>
              <a:rPr lang="fr" sz="1800">
                <a:latin typeface="Raleway"/>
                <a:ea typeface="Raleway"/>
                <a:cs typeface="Raleway"/>
                <a:sym typeface="Raleway"/>
              </a:rPr>
              <a:t>7 - Les VLAN</a:t>
            </a:r>
            <a:endParaRPr sz="1800">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9"/>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 norme ethernet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0"/>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La définition encyclopédique</a:t>
            </a:r>
            <a:endParaRPr>
              <a:solidFill>
                <a:srgbClr val="FFFFFF"/>
              </a:solidFill>
              <a:latin typeface="Raleway Light"/>
              <a:ea typeface="Raleway Light"/>
              <a:cs typeface="Raleway Light"/>
              <a:sym typeface="Raleway Light"/>
            </a:endParaRPr>
          </a:p>
        </p:txBody>
      </p:sp>
      <p:sp>
        <p:nvSpPr>
          <p:cNvPr id="148" name="Google Shape;148;p30"/>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149" name="Google Shape;149;p30"/>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Une rapide définition</a:t>
            </a:r>
            <a:endParaRPr sz="3700">
              <a:solidFill>
                <a:srgbClr val="F76C6C"/>
              </a:solidFill>
              <a:latin typeface="Varela Round"/>
              <a:ea typeface="Varela Round"/>
              <a:cs typeface="Varela Round"/>
              <a:sym typeface="Varela Round"/>
            </a:endParaRPr>
          </a:p>
        </p:txBody>
      </p:sp>
      <p:sp>
        <p:nvSpPr>
          <p:cNvPr id="150" name="Google Shape;150;p30"/>
          <p:cNvSpPr txBox="1"/>
          <p:nvPr/>
        </p:nvSpPr>
        <p:spPr>
          <a:xfrm>
            <a:off x="614600" y="1960325"/>
            <a:ext cx="8307900" cy="3043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fr" sz="2000">
                <a:solidFill>
                  <a:srgbClr val="3B424E"/>
                </a:solidFill>
                <a:latin typeface="Raleway"/>
                <a:ea typeface="Raleway"/>
                <a:cs typeface="Raleway"/>
                <a:sym typeface="Raleway"/>
              </a:rPr>
              <a:t>Ethernet</a:t>
            </a:r>
            <a:r>
              <a:rPr lang="fr" sz="2000">
                <a:solidFill>
                  <a:srgbClr val="3B424E"/>
                </a:solidFill>
                <a:latin typeface="Raleway"/>
                <a:ea typeface="Raleway"/>
                <a:cs typeface="Raleway"/>
                <a:sym typeface="Raleway"/>
              </a:rPr>
              <a:t> est un ensemble de protocoles permettant la mise en place de réseaux locaux (LAN) filaires.</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Défini par la norme </a:t>
            </a:r>
            <a:r>
              <a:rPr b="1" lang="fr" sz="2000">
                <a:solidFill>
                  <a:srgbClr val="3B424E"/>
                </a:solidFill>
                <a:latin typeface="Raleway"/>
                <a:ea typeface="Raleway"/>
                <a:cs typeface="Raleway"/>
                <a:sym typeface="Raleway"/>
              </a:rPr>
              <a:t>IEEE 802.3</a:t>
            </a:r>
            <a:r>
              <a:rPr lang="fr" sz="2000">
                <a:solidFill>
                  <a:srgbClr val="3B424E"/>
                </a:solidFill>
                <a:latin typeface="Raleway"/>
                <a:ea typeface="Raleway"/>
                <a:cs typeface="Raleway"/>
                <a:sym typeface="Raleway"/>
              </a:rPr>
              <a:t>, il s'agit aujourd'hui du protocole le plus couramment utilisé pour les réseaux filaires.</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Née dans les années 70, elle offre des débits allant de 10 Mbps à 400 Gbps.</a:t>
            </a:r>
            <a:endParaRPr sz="2000">
              <a:solidFill>
                <a:srgbClr val="3B424E"/>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modèle en couche IEEE</a:t>
            </a:r>
            <a:endParaRPr>
              <a:solidFill>
                <a:srgbClr val="FFFFFF"/>
              </a:solidFill>
              <a:latin typeface="Raleway Light"/>
              <a:ea typeface="Raleway Light"/>
              <a:cs typeface="Raleway Light"/>
              <a:sym typeface="Raleway Light"/>
            </a:endParaRPr>
          </a:p>
        </p:txBody>
      </p:sp>
      <p:sp>
        <p:nvSpPr>
          <p:cNvPr id="156" name="Google Shape;156;p3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157" name="Google Shape;157;p31"/>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Architecture en couche IEEE</a:t>
            </a:r>
            <a:endParaRPr sz="3700">
              <a:solidFill>
                <a:srgbClr val="F76C6C"/>
              </a:solidFill>
              <a:latin typeface="Varela Round"/>
              <a:ea typeface="Varela Round"/>
              <a:cs typeface="Varela Round"/>
              <a:sym typeface="Varela Round"/>
            </a:endParaRPr>
          </a:p>
        </p:txBody>
      </p:sp>
      <p:sp>
        <p:nvSpPr>
          <p:cNvPr id="158" name="Google Shape;158;p31"/>
          <p:cNvSpPr/>
          <p:nvPr/>
        </p:nvSpPr>
        <p:spPr>
          <a:xfrm>
            <a:off x="6294350" y="4113375"/>
            <a:ext cx="1761900" cy="4761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PHY</a:t>
            </a:r>
            <a:endParaRPr>
              <a:solidFill>
                <a:schemeClr val="dk2"/>
              </a:solidFill>
              <a:latin typeface="Varela Round"/>
              <a:ea typeface="Varela Round"/>
              <a:cs typeface="Varela Round"/>
              <a:sym typeface="Varela Round"/>
            </a:endParaRPr>
          </a:p>
        </p:txBody>
      </p:sp>
      <p:sp>
        <p:nvSpPr>
          <p:cNvPr id="159" name="Google Shape;159;p31"/>
          <p:cNvSpPr/>
          <p:nvPr/>
        </p:nvSpPr>
        <p:spPr>
          <a:xfrm>
            <a:off x="6294350" y="3637275"/>
            <a:ext cx="1761900" cy="4761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MAC</a:t>
            </a:r>
            <a:endParaRPr>
              <a:solidFill>
                <a:schemeClr val="dk2"/>
              </a:solidFill>
              <a:latin typeface="Varela Round"/>
              <a:ea typeface="Varela Round"/>
              <a:cs typeface="Varela Round"/>
              <a:sym typeface="Varela Round"/>
            </a:endParaRPr>
          </a:p>
        </p:txBody>
      </p:sp>
      <p:sp>
        <p:nvSpPr>
          <p:cNvPr id="160" name="Google Shape;160;p31"/>
          <p:cNvSpPr/>
          <p:nvPr/>
        </p:nvSpPr>
        <p:spPr>
          <a:xfrm>
            <a:off x="6294350" y="3161175"/>
            <a:ext cx="1761900" cy="476100"/>
          </a:xfrm>
          <a:prstGeom prst="rect">
            <a:avLst/>
          </a:prstGeom>
          <a:solidFill>
            <a:srgbClr val="F9979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dk2"/>
                </a:solidFill>
                <a:latin typeface="Varela Round"/>
                <a:ea typeface="Varela Round"/>
                <a:cs typeface="Varela Round"/>
                <a:sym typeface="Varela Round"/>
              </a:rPr>
              <a:t>LLC</a:t>
            </a:r>
            <a:endParaRPr>
              <a:solidFill>
                <a:schemeClr val="dk2"/>
              </a:solidFill>
              <a:latin typeface="Varela Round"/>
              <a:ea typeface="Varela Round"/>
              <a:cs typeface="Varela Round"/>
              <a:sym typeface="Varela Round"/>
            </a:endParaRPr>
          </a:p>
        </p:txBody>
      </p:sp>
      <p:cxnSp>
        <p:nvCxnSpPr>
          <p:cNvPr id="161" name="Google Shape;161;p31"/>
          <p:cNvCxnSpPr/>
          <p:nvPr/>
        </p:nvCxnSpPr>
        <p:spPr>
          <a:xfrm>
            <a:off x="8176975" y="4148925"/>
            <a:ext cx="0" cy="405000"/>
          </a:xfrm>
          <a:prstGeom prst="straightConnector1">
            <a:avLst/>
          </a:prstGeom>
          <a:noFill/>
          <a:ln cap="flat" cmpd="sng" w="9525">
            <a:solidFill>
              <a:schemeClr val="dk2"/>
            </a:solidFill>
            <a:prstDash val="solid"/>
            <a:round/>
            <a:headEnd len="med" w="med" type="triangle"/>
            <a:tailEnd len="med" w="med" type="triangle"/>
          </a:ln>
        </p:spPr>
      </p:cxnSp>
      <p:sp>
        <p:nvSpPr>
          <p:cNvPr id="162" name="Google Shape;162;p31"/>
          <p:cNvSpPr txBox="1"/>
          <p:nvPr/>
        </p:nvSpPr>
        <p:spPr>
          <a:xfrm>
            <a:off x="8176975" y="4166775"/>
            <a:ext cx="1008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200">
                <a:solidFill>
                  <a:schemeClr val="dk2"/>
                </a:solidFill>
                <a:latin typeface="Varela Round"/>
                <a:ea typeface="Varela Round"/>
                <a:cs typeface="Varela Round"/>
                <a:sym typeface="Varela Round"/>
              </a:rPr>
              <a:t>Couche 1</a:t>
            </a:r>
            <a:endParaRPr sz="1200">
              <a:solidFill>
                <a:schemeClr val="dk2"/>
              </a:solidFill>
              <a:latin typeface="Varela Round"/>
              <a:ea typeface="Varela Round"/>
              <a:cs typeface="Varela Round"/>
              <a:sym typeface="Varela Round"/>
            </a:endParaRPr>
          </a:p>
        </p:txBody>
      </p:sp>
      <p:cxnSp>
        <p:nvCxnSpPr>
          <p:cNvPr id="163" name="Google Shape;163;p31"/>
          <p:cNvCxnSpPr/>
          <p:nvPr/>
        </p:nvCxnSpPr>
        <p:spPr>
          <a:xfrm>
            <a:off x="8173375" y="3168275"/>
            <a:ext cx="7200" cy="916500"/>
          </a:xfrm>
          <a:prstGeom prst="straightConnector1">
            <a:avLst/>
          </a:prstGeom>
          <a:noFill/>
          <a:ln cap="flat" cmpd="sng" w="9525">
            <a:solidFill>
              <a:schemeClr val="dk2"/>
            </a:solidFill>
            <a:prstDash val="solid"/>
            <a:round/>
            <a:headEnd len="med" w="med" type="triangle"/>
            <a:tailEnd len="med" w="med" type="triangle"/>
          </a:ln>
        </p:spPr>
      </p:cxnSp>
      <p:sp>
        <p:nvSpPr>
          <p:cNvPr id="164" name="Google Shape;164;p31"/>
          <p:cNvSpPr txBox="1"/>
          <p:nvPr/>
        </p:nvSpPr>
        <p:spPr>
          <a:xfrm>
            <a:off x="8173375" y="3441875"/>
            <a:ext cx="1008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200">
                <a:solidFill>
                  <a:schemeClr val="dk2"/>
                </a:solidFill>
                <a:latin typeface="Varela Round"/>
                <a:ea typeface="Varela Round"/>
                <a:cs typeface="Varela Round"/>
                <a:sym typeface="Varela Round"/>
              </a:rPr>
              <a:t>Couche 2</a:t>
            </a:r>
            <a:endParaRPr sz="1200">
              <a:solidFill>
                <a:schemeClr val="dk2"/>
              </a:solidFill>
              <a:latin typeface="Varela Round"/>
              <a:ea typeface="Varela Round"/>
              <a:cs typeface="Varela Round"/>
              <a:sym typeface="Varela Round"/>
            </a:endParaRPr>
          </a:p>
        </p:txBody>
      </p:sp>
      <p:sp>
        <p:nvSpPr>
          <p:cNvPr id="165" name="Google Shape;165;p31"/>
          <p:cNvSpPr txBox="1"/>
          <p:nvPr/>
        </p:nvSpPr>
        <p:spPr>
          <a:xfrm>
            <a:off x="614600" y="1960325"/>
            <a:ext cx="5615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Définie par IEEE 802 et commune aux protocole IEEE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Une couche PHY (physique 1)</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Une couche Liaison (2) séparée en</a:t>
            </a:r>
            <a:endParaRPr sz="1800">
              <a:solidFill>
                <a:srgbClr val="3B424E"/>
              </a:solidFill>
              <a:latin typeface="Raleway"/>
              <a:ea typeface="Raleway"/>
              <a:cs typeface="Raleway"/>
              <a:sym typeface="Raleway"/>
            </a:endParaRPr>
          </a:p>
          <a:p>
            <a:pPr indent="-342900" lvl="1" marL="9144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Une sous couche MAC (Medium Access Control) spécifique à chaque protocole</a:t>
            </a:r>
            <a:endParaRPr sz="1800">
              <a:solidFill>
                <a:srgbClr val="3B424E"/>
              </a:solidFill>
              <a:latin typeface="Raleway"/>
              <a:ea typeface="Raleway"/>
              <a:cs typeface="Raleway"/>
              <a:sym typeface="Raleway"/>
            </a:endParaRPr>
          </a:p>
          <a:p>
            <a:pPr indent="-342900" lvl="1" marL="9144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Une sous couche LLC (Logical Link Control) commune </a:t>
            </a:r>
            <a:r>
              <a:rPr lang="fr" sz="1800">
                <a:solidFill>
                  <a:srgbClr val="3B424E"/>
                </a:solidFill>
                <a:latin typeface="Raleway"/>
                <a:ea typeface="Raleway"/>
                <a:cs typeface="Raleway"/>
                <a:sym typeface="Raleway"/>
              </a:rPr>
              <a:t>à tous les protocoles IEEE</a:t>
            </a:r>
            <a:endParaRPr sz="1800">
              <a:solidFill>
                <a:srgbClr val="3B424E"/>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modèle en couche IEEE</a:t>
            </a:r>
            <a:endParaRPr>
              <a:solidFill>
                <a:srgbClr val="FFFFFF"/>
              </a:solidFill>
              <a:latin typeface="Raleway Light"/>
              <a:ea typeface="Raleway Light"/>
              <a:cs typeface="Raleway Light"/>
              <a:sym typeface="Raleway Light"/>
            </a:endParaRPr>
          </a:p>
        </p:txBody>
      </p:sp>
      <p:sp>
        <p:nvSpPr>
          <p:cNvPr id="171" name="Google Shape;171;p32"/>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172" name="Google Shape;172;p32"/>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Résumé des normes IEEE</a:t>
            </a:r>
            <a:endParaRPr sz="3700">
              <a:solidFill>
                <a:srgbClr val="F76C6C"/>
              </a:solidFill>
              <a:latin typeface="Varela Round"/>
              <a:ea typeface="Varela Round"/>
              <a:cs typeface="Varela Round"/>
              <a:sym typeface="Varela Round"/>
            </a:endParaRPr>
          </a:p>
        </p:txBody>
      </p:sp>
      <p:sp>
        <p:nvSpPr>
          <p:cNvPr id="173" name="Google Shape;173;p32"/>
          <p:cNvSpPr txBox="1"/>
          <p:nvPr/>
        </p:nvSpPr>
        <p:spPr>
          <a:xfrm>
            <a:off x="614600" y="1960325"/>
            <a:ext cx="80100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 : Overview &amp; Architecture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802.1 : Bridging &amp; Management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802.2 : Logical Link Control (la couche LLC commune)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802.3 : Ethernet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802.11 : Wireless LAN (WiFi)</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802.15 : </a:t>
            </a:r>
            <a:r>
              <a:rPr lang="fr" sz="1800">
                <a:solidFill>
                  <a:srgbClr val="3B424E"/>
                </a:solidFill>
                <a:latin typeface="Raleway"/>
                <a:ea typeface="Raleway"/>
                <a:cs typeface="Raleway"/>
                <a:sym typeface="Raleway"/>
              </a:rPr>
              <a:t>Wireless</a:t>
            </a:r>
            <a:r>
              <a:rPr lang="fr" sz="1800">
                <a:solidFill>
                  <a:srgbClr val="3B424E"/>
                </a:solidFill>
                <a:latin typeface="Raleway"/>
                <a:ea typeface="Raleway"/>
                <a:cs typeface="Raleway"/>
                <a:sym typeface="Raleway"/>
              </a:rPr>
              <a:t> PAN (bluetooth)</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IEEE 802.16 : Broadband Wireless MAN (WiMAX)</a:t>
            </a:r>
            <a:endParaRPr sz="1800">
              <a:solidFill>
                <a:srgbClr val="3B424E"/>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Définition par les normes</a:t>
            </a:r>
            <a:endParaRPr>
              <a:solidFill>
                <a:srgbClr val="FFFFFF"/>
              </a:solidFill>
              <a:latin typeface="Raleway Light"/>
              <a:ea typeface="Raleway Light"/>
              <a:cs typeface="Raleway Light"/>
              <a:sym typeface="Raleway Light"/>
            </a:endParaRPr>
          </a:p>
        </p:txBody>
      </p:sp>
      <p:sp>
        <p:nvSpPr>
          <p:cNvPr id="179" name="Google Shape;179;p3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180" name="Google Shape;180;p33"/>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normes qui composent ethernet</a:t>
            </a:r>
            <a:endParaRPr sz="3700">
              <a:solidFill>
                <a:srgbClr val="F76C6C"/>
              </a:solidFill>
              <a:latin typeface="Varela Round"/>
              <a:ea typeface="Varela Round"/>
              <a:cs typeface="Varela Round"/>
              <a:sym typeface="Varela Round"/>
            </a:endParaRPr>
          </a:p>
        </p:txBody>
      </p:sp>
      <p:sp>
        <p:nvSpPr>
          <p:cNvPr id="181" name="Google Shape;181;p33"/>
          <p:cNvSpPr txBox="1"/>
          <p:nvPr/>
        </p:nvSpPr>
        <p:spPr>
          <a:xfrm>
            <a:off x="614600" y="1960325"/>
            <a:ext cx="8307900" cy="3043200"/>
          </a:xfrm>
          <a:prstGeom prst="rect">
            <a:avLst/>
          </a:prstGeom>
          <a:noFill/>
          <a:ln>
            <a:noFill/>
          </a:ln>
        </p:spPr>
        <p:txBody>
          <a:bodyPr anchorCtr="0" anchor="ctr" bIns="0" lIns="0" spcFirstLastPara="1" rIns="0" wrap="square" tIns="0">
            <a:normAutofit lnSpcReduction="10000"/>
          </a:bodyPr>
          <a:lstStyle/>
          <a:p>
            <a:pPr indent="0" lvl="0" marL="0" rtl="0" algn="just">
              <a:spcBef>
                <a:spcPts val="0"/>
              </a:spcBef>
              <a:spcAft>
                <a:spcPts val="0"/>
              </a:spcAft>
              <a:buNone/>
            </a:pPr>
            <a:r>
              <a:rPr lang="fr" sz="2000">
                <a:solidFill>
                  <a:srgbClr val="3B424E"/>
                </a:solidFill>
                <a:latin typeface="Raleway"/>
                <a:ea typeface="Raleway"/>
                <a:cs typeface="Raleway"/>
                <a:sym typeface="Raleway"/>
              </a:rPr>
              <a:t>Des normes de couche PHY :</a:t>
            </a:r>
            <a:endParaRPr sz="2000">
              <a:solidFill>
                <a:srgbClr val="3B424E"/>
              </a:solidFill>
              <a:latin typeface="Raleway"/>
              <a:ea typeface="Raleway"/>
              <a:cs typeface="Raleway"/>
              <a:sym typeface="Raleway"/>
            </a:endParaRPr>
          </a:p>
          <a:p>
            <a:pPr indent="-355600" lvl="0" marL="457200" rtl="0" algn="just">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Définissent le type de </a:t>
            </a:r>
            <a:r>
              <a:rPr lang="fr" sz="2000">
                <a:solidFill>
                  <a:srgbClr val="3B424E"/>
                </a:solidFill>
                <a:latin typeface="Raleway"/>
                <a:ea typeface="Raleway"/>
                <a:cs typeface="Raleway"/>
                <a:sym typeface="Raleway"/>
              </a:rPr>
              <a:t>médium,</a:t>
            </a:r>
            <a:r>
              <a:rPr lang="fr" sz="2000">
                <a:solidFill>
                  <a:srgbClr val="3B424E"/>
                </a:solidFill>
                <a:latin typeface="Raleway"/>
                <a:ea typeface="Raleway"/>
                <a:cs typeface="Raleway"/>
                <a:sym typeface="Raleway"/>
              </a:rPr>
              <a:t> le débit, la portée, le taux d'erreur, etc…</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La sous couche MAC</a:t>
            </a:r>
            <a:endParaRPr sz="2000">
              <a:solidFill>
                <a:srgbClr val="3B424E"/>
              </a:solidFill>
              <a:latin typeface="Raleway"/>
              <a:ea typeface="Raleway"/>
              <a:cs typeface="Raleway"/>
              <a:sym typeface="Raleway"/>
            </a:endParaRPr>
          </a:p>
          <a:p>
            <a:pPr indent="-355600" lvl="0" marL="457200" rtl="0" algn="just">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D</a:t>
            </a:r>
            <a:r>
              <a:rPr lang="fr" sz="2000">
                <a:solidFill>
                  <a:srgbClr val="3B424E"/>
                </a:solidFill>
                <a:latin typeface="Raleway"/>
                <a:ea typeface="Raleway"/>
                <a:cs typeface="Raleway"/>
                <a:sym typeface="Raleway"/>
              </a:rPr>
              <a:t>éfini le format du PDU (Trame), les adresses, la technique de partage du médium (si nécessaire)</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Le modèle IEEE prévoir d'utiliser LLC entre MAC et le protocole de niveau 3 (réseau) mais dans le cas d'IP, elle n'est en général pas utilisée</a:t>
            </a:r>
            <a:endParaRPr sz="2000">
              <a:solidFill>
                <a:srgbClr val="3B424E"/>
              </a:solidFill>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Qu’est-ce qui est écrit ?</a:t>
            </a:r>
            <a:endParaRPr>
              <a:solidFill>
                <a:srgbClr val="FFFFFF"/>
              </a:solidFill>
              <a:latin typeface="Raleway Light"/>
              <a:ea typeface="Raleway Light"/>
              <a:cs typeface="Raleway Light"/>
              <a:sym typeface="Raleway Light"/>
            </a:endParaRPr>
          </a:p>
        </p:txBody>
      </p:sp>
      <p:sp>
        <p:nvSpPr>
          <p:cNvPr id="187" name="Google Shape;187;p3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188" name="Google Shape;188;p34"/>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Normes PHY</a:t>
            </a:r>
            <a:endParaRPr sz="3700">
              <a:solidFill>
                <a:srgbClr val="F76C6C"/>
              </a:solidFill>
              <a:latin typeface="Varela Round"/>
              <a:ea typeface="Varela Round"/>
              <a:cs typeface="Varela Round"/>
              <a:sym typeface="Varela Round"/>
            </a:endParaRPr>
          </a:p>
        </p:txBody>
      </p:sp>
      <p:sp>
        <p:nvSpPr>
          <p:cNvPr id="189" name="Google Shape;189;p34"/>
          <p:cNvSpPr txBox="1"/>
          <p:nvPr/>
        </p:nvSpPr>
        <p:spPr>
          <a:xfrm>
            <a:off x="346500" y="3616950"/>
            <a:ext cx="8604300" cy="14241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lang="fr" sz="2000">
                <a:solidFill>
                  <a:srgbClr val="3B424E"/>
                </a:solidFill>
                <a:latin typeface="Raleway"/>
                <a:ea typeface="Raleway"/>
                <a:cs typeface="Raleway"/>
                <a:sym typeface="Raleway"/>
              </a:rPr>
              <a:t>Débit de: 2,3 Mbps (1ère version </a:t>
            </a:r>
            <a:r>
              <a:rPr lang="fr" sz="2000">
                <a:solidFill>
                  <a:srgbClr val="3B424E"/>
                </a:solidFill>
                <a:latin typeface="Raleway"/>
                <a:ea typeface="Raleway"/>
                <a:cs typeface="Raleway"/>
                <a:sym typeface="Raleway"/>
              </a:rPr>
              <a:t>expérimentale</a:t>
            </a:r>
            <a:r>
              <a:rPr lang="fr" sz="2000">
                <a:solidFill>
                  <a:srgbClr val="3B424E"/>
                </a:solidFill>
                <a:latin typeface="Raleway"/>
                <a:ea typeface="Raleway"/>
                <a:cs typeface="Raleway"/>
                <a:sym typeface="Raleway"/>
              </a:rPr>
              <a:t>) -&gt; 400 Gbps</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Objectifs : Ethernet 1,6 Tbps. Voir </a:t>
            </a:r>
            <a:r>
              <a:rPr lang="fr" sz="2000" u="sng">
                <a:solidFill>
                  <a:schemeClr val="hlink"/>
                </a:solidFill>
                <a:latin typeface="Raleway"/>
                <a:ea typeface="Raleway"/>
                <a:cs typeface="Raleway"/>
                <a:sym typeface="Raleway"/>
                <a:hlinkClick r:id="rId3"/>
              </a:rPr>
              <a:t>Ethernet roadmap</a:t>
            </a:r>
            <a:endParaRPr sz="2000">
              <a:solidFill>
                <a:srgbClr val="3B424E"/>
              </a:solidFill>
              <a:latin typeface="Raleway"/>
              <a:ea typeface="Raleway"/>
              <a:cs typeface="Raleway"/>
              <a:sym typeface="Raleway"/>
            </a:endParaRPr>
          </a:p>
        </p:txBody>
      </p:sp>
      <p:sp>
        <p:nvSpPr>
          <p:cNvPr id="190" name="Google Shape;190;p34"/>
          <p:cNvSpPr txBox="1"/>
          <p:nvPr/>
        </p:nvSpPr>
        <p:spPr>
          <a:xfrm>
            <a:off x="3833100" y="2514925"/>
            <a:ext cx="1477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00FF"/>
                </a:solidFill>
                <a:latin typeface="Varela Round"/>
                <a:ea typeface="Varela Round"/>
                <a:cs typeface="Varela Round"/>
                <a:sym typeface="Varela Round"/>
              </a:rPr>
              <a:t>100</a:t>
            </a:r>
            <a:r>
              <a:rPr lang="fr" sz="1800">
                <a:latin typeface="Varela Round"/>
                <a:ea typeface="Varela Round"/>
                <a:cs typeface="Varela Round"/>
                <a:sym typeface="Varela Round"/>
              </a:rPr>
              <a:t>BASE-</a:t>
            </a:r>
            <a:r>
              <a:rPr lang="fr" sz="1800">
                <a:solidFill>
                  <a:srgbClr val="38761D"/>
                </a:solidFill>
                <a:latin typeface="Varela Round"/>
                <a:ea typeface="Varela Round"/>
                <a:cs typeface="Varela Round"/>
                <a:sym typeface="Varela Round"/>
              </a:rPr>
              <a:t>T</a:t>
            </a:r>
            <a:endParaRPr sz="1800">
              <a:solidFill>
                <a:srgbClr val="38761D"/>
              </a:solidFill>
              <a:latin typeface="Varela Round"/>
              <a:ea typeface="Varela Round"/>
              <a:cs typeface="Varela Round"/>
              <a:sym typeface="Varela Round"/>
            </a:endParaRPr>
          </a:p>
        </p:txBody>
      </p:sp>
      <p:sp>
        <p:nvSpPr>
          <p:cNvPr id="191" name="Google Shape;191;p34"/>
          <p:cNvSpPr txBox="1"/>
          <p:nvPr/>
        </p:nvSpPr>
        <p:spPr>
          <a:xfrm>
            <a:off x="60025" y="2145475"/>
            <a:ext cx="36627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0000FF"/>
                </a:solidFill>
                <a:latin typeface="Varela Round"/>
                <a:ea typeface="Varela Round"/>
                <a:cs typeface="Varela Round"/>
                <a:sym typeface="Varela Round"/>
              </a:rPr>
              <a:t>100</a:t>
            </a:r>
            <a:r>
              <a:rPr lang="fr" sz="1800">
                <a:solidFill>
                  <a:schemeClr val="dk2"/>
                </a:solidFill>
                <a:latin typeface="Varela Round"/>
                <a:ea typeface="Varela Round"/>
                <a:cs typeface="Varela Round"/>
                <a:sym typeface="Varela Round"/>
              </a:rPr>
              <a:t> : Débit maximum théorique</a:t>
            </a:r>
            <a:endParaRPr sz="1800">
              <a:solidFill>
                <a:schemeClr val="dk2"/>
              </a:solidFill>
              <a:latin typeface="Varela Round"/>
              <a:ea typeface="Varela Round"/>
              <a:cs typeface="Varela Round"/>
              <a:sym typeface="Varela Round"/>
            </a:endParaRPr>
          </a:p>
          <a:p>
            <a:pPr indent="0" lvl="0" marL="0" rtl="0" algn="l">
              <a:spcBef>
                <a:spcPts val="0"/>
              </a:spcBef>
              <a:spcAft>
                <a:spcPts val="0"/>
              </a:spcAft>
              <a:buNone/>
            </a:pPr>
            <a:r>
              <a:rPr lang="fr" sz="1600">
                <a:solidFill>
                  <a:schemeClr val="dk2"/>
                </a:solidFill>
                <a:latin typeface="Varela Round"/>
                <a:ea typeface="Varela Round"/>
                <a:cs typeface="Varela Round"/>
                <a:sym typeface="Varela Round"/>
              </a:rPr>
              <a:t>	   ex : 100 -&gt; 100 Mbps</a:t>
            </a:r>
            <a:endParaRPr sz="1600">
              <a:solidFill>
                <a:schemeClr val="dk2"/>
              </a:solidFill>
              <a:latin typeface="Varela Round"/>
              <a:ea typeface="Varela Round"/>
              <a:cs typeface="Varela Round"/>
              <a:sym typeface="Varela Round"/>
            </a:endParaRPr>
          </a:p>
          <a:p>
            <a:pPr indent="0" lvl="0" marL="0" rtl="0" algn="l">
              <a:spcBef>
                <a:spcPts val="0"/>
              </a:spcBef>
              <a:spcAft>
                <a:spcPts val="0"/>
              </a:spcAft>
              <a:buNone/>
            </a:pPr>
            <a:r>
              <a:rPr lang="fr" sz="1600">
                <a:solidFill>
                  <a:schemeClr val="dk2"/>
                </a:solidFill>
                <a:latin typeface="Varela Round"/>
                <a:ea typeface="Varela Round"/>
                <a:cs typeface="Varela Round"/>
                <a:sym typeface="Varela Round"/>
              </a:rPr>
              <a:t>		   1000 -&gt; 1 Gbps</a:t>
            </a:r>
            <a:endParaRPr sz="1600">
              <a:solidFill>
                <a:schemeClr val="dk2"/>
              </a:solidFill>
              <a:latin typeface="Varela Round"/>
              <a:ea typeface="Varela Round"/>
              <a:cs typeface="Varela Round"/>
              <a:sym typeface="Varela Round"/>
            </a:endParaRPr>
          </a:p>
          <a:p>
            <a:pPr indent="0" lvl="0" marL="0" rtl="0" algn="l">
              <a:spcBef>
                <a:spcPts val="0"/>
              </a:spcBef>
              <a:spcAft>
                <a:spcPts val="0"/>
              </a:spcAft>
              <a:buNone/>
            </a:pPr>
            <a:r>
              <a:rPr lang="fr" sz="1600">
                <a:solidFill>
                  <a:schemeClr val="dk2"/>
                </a:solidFill>
                <a:latin typeface="Varela Round"/>
                <a:ea typeface="Varela Round"/>
                <a:cs typeface="Varela Round"/>
                <a:sym typeface="Varela Round"/>
              </a:rPr>
              <a:t>		   10G -&gt; 10 Gbps</a:t>
            </a:r>
            <a:endParaRPr sz="1600">
              <a:solidFill>
                <a:schemeClr val="dk2"/>
              </a:solidFill>
              <a:latin typeface="Varela Round"/>
              <a:ea typeface="Varela Round"/>
              <a:cs typeface="Varela Round"/>
              <a:sym typeface="Varela Round"/>
            </a:endParaRPr>
          </a:p>
        </p:txBody>
      </p:sp>
      <p:cxnSp>
        <p:nvCxnSpPr>
          <p:cNvPr id="192" name="Google Shape;192;p34"/>
          <p:cNvCxnSpPr>
            <a:stCxn id="191" idx="3"/>
          </p:cNvCxnSpPr>
          <p:nvPr/>
        </p:nvCxnSpPr>
        <p:spPr>
          <a:xfrm rot="10800000">
            <a:off x="3211225" y="2678275"/>
            <a:ext cx="511500" cy="67500"/>
          </a:xfrm>
          <a:prstGeom prst="straightConnector1">
            <a:avLst/>
          </a:prstGeom>
          <a:noFill/>
          <a:ln cap="flat" cmpd="sng" w="9525">
            <a:solidFill>
              <a:schemeClr val="dk2"/>
            </a:solidFill>
            <a:prstDash val="solid"/>
            <a:round/>
            <a:headEnd len="med" w="med" type="none"/>
            <a:tailEnd len="med" w="med" type="stealth"/>
          </a:ln>
        </p:spPr>
      </p:cxnSp>
      <p:sp>
        <p:nvSpPr>
          <p:cNvPr id="193" name="Google Shape;193;p34"/>
          <p:cNvSpPr txBox="1"/>
          <p:nvPr/>
        </p:nvSpPr>
        <p:spPr>
          <a:xfrm>
            <a:off x="5448275" y="1180625"/>
            <a:ext cx="36627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Varela Round"/>
                <a:ea typeface="Varela Round"/>
                <a:cs typeface="Varela Round"/>
                <a:sym typeface="Varela Round"/>
              </a:rPr>
              <a:t>BASE</a:t>
            </a:r>
            <a:r>
              <a:rPr lang="fr" sz="1800">
                <a:solidFill>
                  <a:schemeClr val="dk2"/>
                </a:solidFill>
                <a:latin typeface="Varela Round"/>
                <a:ea typeface="Varela Round"/>
                <a:cs typeface="Varela Round"/>
                <a:sym typeface="Varela Round"/>
              </a:rPr>
              <a:t> : Type de codage utilisé</a:t>
            </a:r>
            <a:endParaRPr sz="1800">
              <a:solidFill>
                <a:schemeClr val="dk2"/>
              </a:solidFill>
              <a:latin typeface="Varela Round"/>
              <a:ea typeface="Varela Round"/>
              <a:cs typeface="Varela Round"/>
              <a:sym typeface="Varela Round"/>
            </a:endParaRPr>
          </a:p>
          <a:p>
            <a:pPr indent="0" lvl="0" marL="457200" rtl="0" algn="l">
              <a:spcBef>
                <a:spcPts val="0"/>
              </a:spcBef>
              <a:spcAft>
                <a:spcPts val="0"/>
              </a:spcAft>
              <a:buNone/>
            </a:pPr>
            <a:r>
              <a:rPr lang="fr" sz="1600">
                <a:solidFill>
                  <a:schemeClr val="dk2"/>
                </a:solidFill>
                <a:latin typeface="Varela Round"/>
                <a:ea typeface="Varela Round"/>
                <a:cs typeface="Varela Round"/>
                <a:sym typeface="Varela Round"/>
              </a:rPr>
              <a:t>ici codage en bande de base (de loin le plus fréquent)</a:t>
            </a:r>
            <a:endParaRPr sz="1600">
              <a:solidFill>
                <a:schemeClr val="dk2"/>
              </a:solidFill>
              <a:latin typeface="Varela Round"/>
              <a:ea typeface="Varela Round"/>
              <a:cs typeface="Varela Round"/>
              <a:sym typeface="Varela Round"/>
            </a:endParaRPr>
          </a:p>
        </p:txBody>
      </p:sp>
      <p:sp>
        <p:nvSpPr>
          <p:cNvPr id="194" name="Google Shape;194;p34"/>
          <p:cNvSpPr txBox="1"/>
          <p:nvPr/>
        </p:nvSpPr>
        <p:spPr>
          <a:xfrm>
            <a:off x="5739550" y="2832000"/>
            <a:ext cx="36627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38761D"/>
                </a:solidFill>
                <a:latin typeface="Varela Round"/>
                <a:ea typeface="Varela Round"/>
                <a:cs typeface="Varela Round"/>
                <a:sym typeface="Varela Round"/>
              </a:rPr>
              <a:t>T</a:t>
            </a:r>
            <a:r>
              <a:rPr lang="fr" sz="1800">
                <a:solidFill>
                  <a:schemeClr val="dk2"/>
                </a:solidFill>
                <a:latin typeface="Varela Round"/>
                <a:ea typeface="Varela Round"/>
                <a:cs typeface="Varela Round"/>
                <a:sym typeface="Varela Round"/>
              </a:rPr>
              <a:t> : Type de medium</a:t>
            </a:r>
            <a:endParaRPr sz="1800">
              <a:solidFill>
                <a:schemeClr val="dk2"/>
              </a:solidFill>
              <a:latin typeface="Varela Round"/>
              <a:ea typeface="Varela Round"/>
              <a:cs typeface="Varela Round"/>
              <a:sym typeface="Varela Round"/>
            </a:endParaRPr>
          </a:p>
          <a:p>
            <a:pPr indent="0" lvl="0" marL="0" rtl="0" algn="l">
              <a:spcBef>
                <a:spcPts val="0"/>
              </a:spcBef>
              <a:spcAft>
                <a:spcPts val="0"/>
              </a:spcAft>
              <a:buNone/>
            </a:pPr>
            <a:r>
              <a:rPr lang="fr" sz="1600">
                <a:solidFill>
                  <a:schemeClr val="dk2"/>
                </a:solidFill>
                <a:latin typeface="Varela Round"/>
                <a:ea typeface="Varela Round"/>
                <a:cs typeface="Varela Round"/>
                <a:sym typeface="Varela Round"/>
              </a:rPr>
              <a:t> 	ex : T -&gt; Twisted Pairs</a:t>
            </a:r>
            <a:endParaRPr sz="1600">
              <a:solidFill>
                <a:schemeClr val="dk2"/>
              </a:solidFill>
              <a:latin typeface="Varela Round"/>
              <a:ea typeface="Varela Round"/>
              <a:cs typeface="Varela Round"/>
              <a:sym typeface="Varela Round"/>
            </a:endParaRPr>
          </a:p>
          <a:p>
            <a:pPr indent="0" lvl="0" marL="0" rtl="0" algn="l">
              <a:spcBef>
                <a:spcPts val="0"/>
              </a:spcBef>
              <a:spcAft>
                <a:spcPts val="0"/>
              </a:spcAft>
              <a:buNone/>
            </a:pPr>
            <a:r>
              <a:rPr lang="fr" sz="1600">
                <a:solidFill>
                  <a:schemeClr val="dk2"/>
                </a:solidFill>
                <a:latin typeface="Varela Round"/>
                <a:ea typeface="Varela Round"/>
                <a:cs typeface="Varela Round"/>
                <a:sym typeface="Varela Round"/>
              </a:rPr>
              <a:t>	       F -&gt; Fibre optique</a:t>
            </a:r>
            <a:endParaRPr sz="1600">
              <a:solidFill>
                <a:schemeClr val="dk2"/>
              </a:solidFill>
              <a:latin typeface="Varela Round"/>
              <a:ea typeface="Varela Round"/>
              <a:cs typeface="Varela Round"/>
              <a:sym typeface="Varela Round"/>
            </a:endParaRPr>
          </a:p>
        </p:txBody>
      </p:sp>
      <p:cxnSp>
        <p:nvCxnSpPr>
          <p:cNvPr id="195" name="Google Shape;195;p34"/>
          <p:cNvCxnSpPr>
            <a:stCxn id="190" idx="0"/>
            <a:endCxn id="193" idx="1"/>
          </p:cNvCxnSpPr>
          <p:nvPr/>
        </p:nvCxnSpPr>
        <p:spPr>
          <a:xfrm flipH="1" rot="10800000">
            <a:off x="4572000" y="1657825"/>
            <a:ext cx="876300" cy="857100"/>
          </a:xfrm>
          <a:prstGeom prst="straightConnector1">
            <a:avLst/>
          </a:prstGeom>
          <a:noFill/>
          <a:ln cap="flat" cmpd="sng" w="9525">
            <a:solidFill>
              <a:schemeClr val="dk2"/>
            </a:solidFill>
            <a:prstDash val="solid"/>
            <a:round/>
            <a:headEnd len="med" w="med" type="none"/>
            <a:tailEnd len="med" w="med" type="stealth"/>
          </a:ln>
        </p:spPr>
      </p:cxnSp>
      <p:cxnSp>
        <p:nvCxnSpPr>
          <p:cNvPr id="196" name="Google Shape;196;p34"/>
          <p:cNvCxnSpPr>
            <a:stCxn id="190" idx="3"/>
          </p:cNvCxnSpPr>
          <p:nvPr/>
        </p:nvCxnSpPr>
        <p:spPr>
          <a:xfrm>
            <a:off x="5310900" y="2745775"/>
            <a:ext cx="450600" cy="302100"/>
          </a:xfrm>
          <a:prstGeom prst="straightConnector1">
            <a:avLst/>
          </a:prstGeom>
          <a:noFill/>
          <a:ln cap="flat" cmpd="sng" w="9525">
            <a:solidFill>
              <a:schemeClr val="dk2"/>
            </a:solidFill>
            <a:prstDash val="solid"/>
            <a:round/>
            <a:headEnd len="med" w="med" type="none"/>
            <a:tailEnd len="med" w="med" type="stealth"/>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Comprendre les unités</a:t>
            </a:r>
            <a:endParaRPr>
              <a:solidFill>
                <a:srgbClr val="FFFFFF"/>
              </a:solidFill>
              <a:latin typeface="Raleway Light"/>
              <a:ea typeface="Raleway Light"/>
              <a:cs typeface="Raleway Light"/>
              <a:sym typeface="Raleway Light"/>
            </a:endParaRPr>
          </a:p>
        </p:txBody>
      </p:sp>
      <p:sp>
        <p:nvSpPr>
          <p:cNvPr id="202" name="Google Shape;202;p3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norme ethernet</a:t>
            </a:r>
            <a:endParaRPr sz="2200">
              <a:solidFill>
                <a:srgbClr val="FFFFFF"/>
              </a:solidFill>
              <a:latin typeface="Varela Round"/>
              <a:ea typeface="Varela Round"/>
              <a:cs typeface="Varela Round"/>
              <a:sym typeface="Varela Round"/>
            </a:endParaRPr>
          </a:p>
        </p:txBody>
      </p:sp>
      <p:sp>
        <p:nvSpPr>
          <p:cNvPr id="203" name="Google Shape;203;p35"/>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Détail sur le débit</a:t>
            </a:r>
            <a:endParaRPr sz="3700">
              <a:solidFill>
                <a:srgbClr val="F76C6C"/>
              </a:solidFill>
              <a:latin typeface="Varela Round"/>
              <a:ea typeface="Varela Round"/>
              <a:cs typeface="Varela Round"/>
              <a:sym typeface="Varela Round"/>
            </a:endParaRPr>
          </a:p>
        </p:txBody>
      </p:sp>
      <p:sp>
        <p:nvSpPr>
          <p:cNvPr id="204" name="Google Shape;204;p35"/>
          <p:cNvSpPr txBox="1"/>
          <p:nvPr/>
        </p:nvSpPr>
        <p:spPr>
          <a:xfrm>
            <a:off x="614600" y="1960325"/>
            <a:ext cx="8307900" cy="30432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lang="fr" sz="2200">
                <a:solidFill>
                  <a:srgbClr val="3B424E"/>
                </a:solidFill>
                <a:latin typeface="Raleway"/>
                <a:ea typeface="Raleway"/>
                <a:cs typeface="Raleway"/>
                <a:sym typeface="Raleway"/>
              </a:rPr>
              <a:t>Le débit est donné en bit/s (par multiple de 1000):</a:t>
            </a:r>
            <a:endParaRPr sz="2200">
              <a:solidFill>
                <a:srgbClr val="3B424E"/>
              </a:solidFill>
              <a:latin typeface="Raleway"/>
              <a:ea typeface="Raleway"/>
              <a:cs typeface="Raleway"/>
              <a:sym typeface="Raleway"/>
            </a:endParaRPr>
          </a:p>
          <a:p>
            <a:pPr indent="-368300" lvl="0" marL="457200" rtl="0" algn="just">
              <a:spcBef>
                <a:spcPts val="0"/>
              </a:spcBef>
              <a:spcAft>
                <a:spcPts val="0"/>
              </a:spcAft>
              <a:buClr>
                <a:srgbClr val="3B424E"/>
              </a:buClr>
              <a:buSzPts val="2200"/>
              <a:buFont typeface="Raleway"/>
              <a:buChar char="-"/>
            </a:pPr>
            <a:r>
              <a:rPr lang="fr" sz="2200">
                <a:solidFill>
                  <a:srgbClr val="3B424E"/>
                </a:solidFill>
                <a:latin typeface="Raleway"/>
                <a:ea typeface="Raleway"/>
                <a:cs typeface="Raleway"/>
                <a:sym typeface="Raleway"/>
              </a:rPr>
              <a:t>k → kilo : 1000</a:t>
            </a:r>
            <a:endParaRPr sz="2200">
              <a:solidFill>
                <a:srgbClr val="3B424E"/>
              </a:solidFill>
              <a:latin typeface="Raleway"/>
              <a:ea typeface="Raleway"/>
              <a:cs typeface="Raleway"/>
              <a:sym typeface="Raleway"/>
            </a:endParaRPr>
          </a:p>
          <a:p>
            <a:pPr indent="-368300" lvl="0" marL="457200" rtl="0" algn="just">
              <a:spcBef>
                <a:spcPts val="0"/>
              </a:spcBef>
              <a:spcAft>
                <a:spcPts val="0"/>
              </a:spcAft>
              <a:buClr>
                <a:srgbClr val="3B424E"/>
              </a:buClr>
              <a:buSzPts val="2200"/>
              <a:buFont typeface="Raleway"/>
              <a:buChar char="-"/>
            </a:pPr>
            <a:r>
              <a:rPr lang="fr" sz="2200">
                <a:solidFill>
                  <a:srgbClr val="3B424E"/>
                </a:solidFill>
                <a:latin typeface="Raleway"/>
                <a:ea typeface="Raleway"/>
                <a:cs typeface="Raleway"/>
                <a:sym typeface="Raleway"/>
              </a:rPr>
              <a:t>M → Mega : 1 000 000</a:t>
            </a:r>
            <a:endParaRPr sz="2200">
              <a:solidFill>
                <a:srgbClr val="3B424E"/>
              </a:solidFill>
              <a:latin typeface="Raleway"/>
              <a:ea typeface="Raleway"/>
              <a:cs typeface="Raleway"/>
              <a:sym typeface="Raleway"/>
            </a:endParaRPr>
          </a:p>
          <a:p>
            <a:pPr indent="-368300" lvl="0" marL="457200" rtl="0" algn="just">
              <a:spcBef>
                <a:spcPts val="0"/>
              </a:spcBef>
              <a:spcAft>
                <a:spcPts val="0"/>
              </a:spcAft>
              <a:buClr>
                <a:srgbClr val="3B424E"/>
              </a:buClr>
              <a:buSzPts val="2200"/>
              <a:buFont typeface="Raleway"/>
              <a:buChar char="-"/>
            </a:pPr>
            <a:r>
              <a:rPr lang="fr" sz="2200">
                <a:solidFill>
                  <a:srgbClr val="3B424E"/>
                </a:solidFill>
                <a:latin typeface="Raleway"/>
                <a:ea typeface="Raleway"/>
                <a:cs typeface="Raleway"/>
                <a:sym typeface="Raleway"/>
              </a:rPr>
              <a:t>G → Giga : 1 000 000 000</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a:p>
            <a:pPr indent="0" lvl="0" marL="457200" rtl="0" algn="just">
              <a:spcBef>
                <a:spcPts val="0"/>
              </a:spcBef>
              <a:spcAft>
                <a:spcPts val="0"/>
              </a:spcAft>
              <a:buNone/>
            </a:pPr>
            <a:r>
              <a:rPr lang="fr" sz="2200">
                <a:solidFill>
                  <a:srgbClr val="3B424E"/>
                </a:solidFill>
                <a:latin typeface="Raleway"/>
                <a:ea typeface="Raleway"/>
                <a:cs typeface="Raleway"/>
                <a:sym typeface="Raleway"/>
              </a:rPr>
              <a:t>  8 bits = 1 octet ⇒ 8 Mb = 1 Mo ⇒ pour volume de stockage</a:t>
            </a:r>
            <a:endParaRPr sz="2200">
              <a:solidFill>
                <a:srgbClr val="3B424E"/>
              </a:solidFill>
              <a:latin typeface="Raleway"/>
              <a:ea typeface="Raleway"/>
              <a:cs typeface="Raleway"/>
              <a:sym typeface="Raleway"/>
            </a:endParaRPr>
          </a:p>
        </p:txBody>
      </p:sp>
      <p:pic>
        <p:nvPicPr>
          <p:cNvPr id="205" name="Google Shape;205;p35"/>
          <p:cNvPicPr preferRelativeResize="0"/>
          <p:nvPr/>
        </p:nvPicPr>
        <p:blipFill>
          <a:blip r:embed="rId3">
            <a:alphaModFix/>
          </a:blip>
          <a:stretch>
            <a:fillRect/>
          </a:stretch>
        </p:blipFill>
        <p:spPr>
          <a:xfrm>
            <a:off x="614601" y="3969900"/>
            <a:ext cx="546176" cy="4778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6"/>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 câblage et les équipements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7"/>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câble historique</a:t>
            </a:r>
            <a:endParaRPr>
              <a:solidFill>
                <a:srgbClr val="FFFFFF"/>
              </a:solidFill>
              <a:latin typeface="Raleway Light"/>
              <a:ea typeface="Raleway Light"/>
              <a:cs typeface="Raleway Light"/>
              <a:sym typeface="Raleway Light"/>
            </a:endParaRPr>
          </a:p>
        </p:txBody>
      </p:sp>
      <p:sp>
        <p:nvSpPr>
          <p:cNvPr id="216" name="Google Shape;216;p37"/>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17" name="Google Shape;217;p37"/>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coaxial (</a:t>
            </a:r>
            <a:r>
              <a:rPr lang="fr" sz="3700">
                <a:solidFill>
                  <a:srgbClr val="F76C6C"/>
                </a:solidFill>
                <a:latin typeface="Varela Round"/>
                <a:ea typeface="Varela Round"/>
                <a:cs typeface="Varela Round"/>
                <a:sym typeface="Varela Round"/>
              </a:rPr>
              <a:t>câble</a:t>
            </a:r>
            <a:r>
              <a:rPr lang="fr" sz="3700">
                <a:solidFill>
                  <a:srgbClr val="F76C6C"/>
                </a:solidFill>
                <a:latin typeface="Varela Round"/>
                <a:ea typeface="Varela Round"/>
                <a:cs typeface="Varela Round"/>
                <a:sym typeface="Varela Round"/>
              </a:rPr>
              <a:t>)</a:t>
            </a:r>
            <a:endParaRPr sz="3700">
              <a:solidFill>
                <a:srgbClr val="F76C6C"/>
              </a:solidFill>
              <a:latin typeface="Varela Round"/>
              <a:ea typeface="Varela Round"/>
              <a:cs typeface="Varela Round"/>
              <a:sym typeface="Varela Round"/>
            </a:endParaRPr>
          </a:p>
        </p:txBody>
      </p:sp>
      <p:sp>
        <p:nvSpPr>
          <p:cNvPr id="218" name="Google Shape;218;p37"/>
          <p:cNvSpPr txBox="1"/>
          <p:nvPr/>
        </p:nvSpPr>
        <p:spPr>
          <a:xfrm>
            <a:off x="245175" y="1711925"/>
            <a:ext cx="4157700" cy="3348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fr" sz="2000">
                <a:solidFill>
                  <a:srgbClr val="3B424E"/>
                </a:solidFill>
                <a:latin typeface="Raleway"/>
                <a:ea typeface="Raleway"/>
                <a:cs typeface="Raleway"/>
                <a:sym typeface="Raleway"/>
              </a:rPr>
              <a:t>Le </a:t>
            </a:r>
            <a:r>
              <a:rPr b="1" lang="fr" sz="2000">
                <a:solidFill>
                  <a:srgbClr val="3B424E"/>
                </a:solidFill>
                <a:latin typeface="Raleway"/>
                <a:ea typeface="Raleway"/>
                <a:cs typeface="Raleway"/>
                <a:sym typeface="Raleway"/>
              </a:rPr>
              <a:t>câble coaxial</a:t>
            </a:r>
            <a:r>
              <a:rPr lang="fr" sz="2000">
                <a:solidFill>
                  <a:srgbClr val="3B424E"/>
                </a:solidFill>
                <a:latin typeface="Raleway"/>
                <a:ea typeface="Raleway"/>
                <a:cs typeface="Raleway"/>
                <a:sym typeface="Raleway"/>
              </a:rPr>
              <a:t> ou ligne coaxiale est une ligne de transmission ou liaison asymétrique, utilisée en basses ou hautes fréquences, composée d'un câble à deux conducteurs (central et extérieur).</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Utilisé dans les premières versions d'ethernet (10base2) avec des connecteur T et des bouchons pour créer une topologie en bus</a:t>
            </a:r>
            <a:endParaRPr sz="2000">
              <a:solidFill>
                <a:srgbClr val="3B424E"/>
              </a:solidFill>
              <a:latin typeface="Raleway"/>
              <a:ea typeface="Raleway"/>
              <a:cs typeface="Raleway"/>
              <a:sym typeface="Raleway"/>
            </a:endParaRPr>
          </a:p>
        </p:txBody>
      </p:sp>
      <p:pic>
        <p:nvPicPr>
          <p:cNvPr id="219" name="Google Shape;219;p37"/>
          <p:cNvPicPr preferRelativeResize="0"/>
          <p:nvPr/>
        </p:nvPicPr>
        <p:blipFill>
          <a:blip r:embed="rId3">
            <a:alphaModFix/>
          </a:blip>
          <a:stretch>
            <a:fillRect/>
          </a:stretch>
        </p:blipFill>
        <p:spPr>
          <a:xfrm>
            <a:off x="5421425" y="1022813"/>
            <a:ext cx="2676525" cy="962025"/>
          </a:xfrm>
          <a:prstGeom prst="rect">
            <a:avLst/>
          </a:prstGeom>
          <a:noFill/>
          <a:ln>
            <a:noFill/>
          </a:ln>
        </p:spPr>
      </p:pic>
      <p:pic>
        <p:nvPicPr>
          <p:cNvPr id="220" name="Google Shape;220;p37"/>
          <p:cNvPicPr preferRelativeResize="0"/>
          <p:nvPr/>
        </p:nvPicPr>
        <p:blipFill>
          <a:blip r:embed="rId4">
            <a:alphaModFix/>
          </a:blip>
          <a:stretch>
            <a:fillRect/>
          </a:stretch>
        </p:blipFill>
        <p:spPr>
          <a:xfrm>
            <a:off x="4788475" y="2895588"/>
            <a:ext cx="2141830" cy="2164762"/>
          </a:xfrm>
          <a:prstGeom prst="rect">
            <a:avLst/>
          </a:prstGeom>
          <a:noFill/>
          <a:ln>
            <a:noFill/>
          </a:ln>
        </p:spPr>
      </p:pic>
      <p:pic>
        <p:nvPicPr>
          <p:cNvPr id="221" name="Google Shape;221;p37"/>
          <p:cNvPicPr preferRelativeResize="0"/>
          <p:nvPr/>
        </p:nvPicPr>
        <p:blipFill>
          <a:blip r:embed="rId5">
            <a:alphaModFix/>
          </a:blip>
          <a:stretch>
            <a:fillRect/>
          </a:stretch>
        </p:blipFill>
        <p:spPr>
          <a:xfrm>
            <a:off x="6946477" y="2062925"/>
            <a:ext cx="2057624" cy="155224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plus récent</a:t>
            </a:r>
            <a:endParaRPr>
              <a:solidFill>
                <a:srgbClr val="FFFFFF"/>
              </a:solidFill>
              <a:latin typeface="Raleway Light"/>
              <a:ea typeface="Raleway Light"/>
              <a:cs typeface="Raleway Light"/>
              <a:sym typeface="Raleway Light"/>
            </a:endParaRPr>
          </a:p>
        </p:txBody>
      </p:sp>
      <p:sp>
        <p:nvSpPr>
          <p:cNvPr id="227" name="Google Shape;227;p38"/>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28" name="Google Shape;228;p38"/>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La paire torsadée (</a:t>
            </a:r>
            <a:r>
              <a:rPr lang="fr" sz="3700">
                <a:solidFill>
                  <a:srgbClr val="F76C6C"/>
                </a:solidFill>
                <a:latin typeface="Varela Round"/>
                <a:ea typeface="Varela Round"/>
                <a:cs typeface="Varela Round"/>
                <a:sym typeface="Varela Round"/>
              </a:rPr>
              <a:t>câble</a:t>
            </a:r>
            <a:r>
              <a:rPr lang="fr" sz="3700">
                <a:solidFill>
                  <a:srgbClr val="F76C6C"/>
                </a:solidFill>
                <a:latin typeface="Varela Round"/>
                <a:ea typeface="Varela Round"/>
                <a:cs typeface="Varela Round"/>
                <a:sym typeface="Varela Round"/>
              </a:rPr>
              <a:t>)</a:t>
            </a:r>
            <a:endParaRPr sz="3700">
              <a:solidFill>
                <a:srgbClr val="F76C6C"/>
              </a:solidFill>
              <a:latin typeface="Varela Round"/>
              <a:ea typeface="Varela Round"/>
              <a:cs typeface="Varela Round"/>
              <a:sym typeface="Varela Round"/>
            </a:endParaRPr>
          </a:p>
        </p:txBody>
      </p:sp>
      <p:sp>
        <p:nvSpPr>
          <p:cNvPr id="229" name="Google Shape;229;p38"/>
          <p:cNvSpPr txBox="1"/>
          <p:nvPr/>
        </p:nvSpPr>
        <p:spPr>
          <a:xfrm>
            <a:off x="614600" y="1960325"/>
            <a:ext cx="4678200" cy="30432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lang="fr" sz="2000">
                <a:solidFill>
                  <a:srgbClr val="3B424E"/>
                </a:solidFill>
                <a:latin typeface="Raleway"/>
                <a:ea typeface="Raleway"/>
                <a:cs typeface="Raleway"/>
                <a:sym typeface="Raleway"/>
              </a:rPr>
              <a:t>Une </a:t>
            </a:r>
            <a:r>
              <a:rPr b="1" lang="fr" sz="2000">
                <a:solidFill>
                  <a:srgbClr val="3B424E"/>
                </a:solidFill>
                <a:latin typeface="Raleway"/>
                <a:ea typeface="Raleway"/>
                <a:cs typeface="Raleway"/>
                <a:sym typeface="Raleway"/>
              </a:rPr>
              <a:t>paire torsadée</a:t>
            </a:r>
            <a:r>
              <a:rPr lang="fr" sz="2000">
                <a:solidFill>
                  <a:srgbClr val="3B424E"/>
                </a:solidFill>
                <a:latin typeface="Raleway"/>
                <a:ea typeface="Raleway"/>
                <a:cs typeface="Raleway"/>
                <a:sym typeface="Raleway"/>
              </a:rPr>
              <a:t> est une ligne symétrique formée de deux fils conducteurs enroulés en hélice l’un autour de l’autre. Cette configuration a pour but principal de limiter la sensibilité aux interférences et la diaphonie dans les câbles multipaires.</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Dans les câbles on trouve en général 4 paires torsadées (donc 8 fils)</a:t>
            </a:r>
            <a:endParaRPr sz="2000">
              <a:solidFill>
                <a:srgbClr val="3B424E"/>
              </a:solidFill>
              <a:latin typeface="Raleway"/>
              <a:ea typeface="Raleway"/>
              <a:cs typeface="Raleway"/>
              <a:sym typeface="Raleway"/>
            </a:endParaRPr>
          </a:p>
        </p:txBody>
      </p:sp>
      <p:pic>
        <p:nvPicPr>
          <p:cNvPr id="230" name="Google Shape;230;p38"/>
          <p:cNvPicPr preferRelativeResize="0"/>
          <p:nvPr/>
        </p:nvPicPr>
        <p:blipFill>
          <a:blip r:embed="rId3">
            <a:alphaModFix/>
          </a:blip>
          <a:stretch>
            <a:fillRect/>
          </a:stretch>
        </p:blipFill>
        <p:spPr>
          <a:xfrm>
            <a:off x="5653850" y="2117275"/>
            <a:ext cx="3175224" cy="238150"/>
          </a:xfrm>
          <a:prstGeom prst="rect">
            <a:avLst/>
          </a:prstGeom>
          <a:noFill/>
          <a:ln>
            <a:noFill/>
          </a:ln>
        </p:spPr>
      </p:pic>
      <p:pic>
        <p:nvPicPr>
          <p:cNvPr id="231" name="Google Shape;231;p38"/>
          <p:cNvPicPr preferRelativeResize="0"/>
          <p:nvPr/>
        </p:nvPicPr>
        <p:blipFill>
          <a:blip r:embed="rId4">
            <a:alphaModFix/>
          </a:blip>
          <a:stretch>
            <a:fillRect/>
          </a:stretch>
        </p:blipFill>
        <p:spPr>
          <a:xfrm>
            <a:off x="5719313" y="2449300"/>
            <a:ext cx="3044295" cy="2483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9"/>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plus utilisé</a:t>
            </a:r>
            <a:endParaRPr>
              <a:solidFill>
                <a:srgbClr val="FFFFFF"/>
              </a:solidFill>
              <a:latin typeface="Raleway Light"/>
              <a:ea typeface="Raleway Light"/>
              <a:cs typeface="Raleway Light"/>
              <a:sym typeface="Raleway Light"/>
            </a:endParaRPr>
          </a:p>
        </p:txBody>
      </p:sp>
      <p:sp>
        <p:nvSpPr>
          <p:cNvPr id="237" name="Google Shape;237;p39"/>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38" name="Google Shape;238;p39"/>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RJ45 (connecteur)</a:t>
            </a:r>
            <a:endParaRPr sz="3700">
              <a:solidFill>
                <a:srgbClr val="F76C6C"/>
              </a:solidFill>
              <a:latin typeface="Varela Round"/>
              <a:ea typeface="Varela Round"/>
              <a:cs typeface="Varela Round"/>
              <a:sym typeface="Varela Round"/>
            </a:endParaRPr>
          </a:p>
        </p:txBody>
      </p:sp>
      <p:sp>
        <p:nvSpPr>
          <p:cNvPr id="239" name="Google Shape;239;p39"/>
          <p:cNvSpPr txBox="1"/>
          <p:nvPr/>
        </p:nvSpPr>
        <p:spPr>
          <a:xfrm>
            <a:off x="614600" y="1960325"/>
            <a:ext cx="4157700" cy="30432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b="1" lang="fr" sz="2000">
                <a:solidFill>
                  <a:srgbClr val="3B424E"/>
                </a:solidFill>
                <a:latin typeface="Raleway"/>
                <a:ea typeface="Raleway"/>
                <a:cs typeface="Raleway"/>
                <a:sym typeface="Raleway"/>
              </a:rPr>
              <a:t>RJ45 </a:t>
            </a:r>
            <a:r>
              <a:rPr lang="fr" sz="2000">
                <a:solidFill>
                  <a:srgbClr val="3B424E"/>
                </a:solidFill>
                <a:latin typeface="Raleway"/>
                <a:ea typeface="Raleway"/>
                <a:cs typeface="Raleway"/>
                <a:sym typeface="Raleway"/>
              </a:rPr>
              <a:t>est le nom du connecteur (prise) utilisé au bout des câbles 4 paires torsadés.</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Ces câbles sont généralement appelés </a:t>
            </a:r>
            <a:r>
              <a:rPr lang="fr" sz="2000">
                <a:solidFill>
                  <a:srgbClr val="3B424E"/>
                </a:solidFill>
                <a:latin typeface="Raleway"/>
                <a:ea typeface="Raleway"/>
                <a:cs typeface="Raleway"/>
                <a:sym typeface="Raleway"/>
              </a:rPr>
              <a:t>"câbles RJ45"</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A ne pas confondre avec le </a:t>
            </a:r>
            <a:r>
              <a:rPr b="1" lang="fr" sz="2000">
                <a:solidFill>
                  <a:srgbClr val="3B424E"/>
                </a:solidFill>
                <a:latin typeface="Raleway"/>
                <a:ea typeface="Raleway"/>
                <a:cs typeface="Raleway"/>
                <a:sym typeface="Raleway"/>
              </a:rPr>
              <a:t>RJ11</a:t>
            </a:r>
            <a:r>
              <a:rPr lang="fr" sz="2000">
                <a:solidFill>
                  <a:srgbClr val="3B424E"/>
                </a:solidFill>
                <a:latin typeface="Raleway"/>
                <a:ea typeface="Raleway"/>
                <a:cs typeface="Raleway"/>
                <a:sym typeface="Raleway"/>
              </a:rPr>
              <a:t> proche mais un peu plus petit utilisé sur les téléphones</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p:txBody>
      </p:sp>
      <p:pic>
        <p:nvPicPr>
          <p:cNvPr id="240" name="Google Shape;240;p39"/>
          <p:cNvPicPr preferRelativeResize="0"/>
          <p:nvPr/>
        </p:nvPicPr>
        <p:blipFill>
          <a:blip r:embed="rId3">
            <a:alphaModFix/>
          </a:blip>
          <a:stretch>
            <a:fillRect/>
          </a:stretch>
        </p:blipFill>
        <p:spPr>
          <a:xfrm>
            <a:off x="5513575" y="2189346"/>
            <a:ext cx="3200026" cy="240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0"/>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Droit ou croisé ?</a:t>
            </a:r>
            <a:endParaRPr>
              <a:solidFill>
                <a:srgbClr val="FFFFFF"/>
              </a:solidFill>
              <a:latin typeface="Raleway Light"/>
              <a:ea typeface="Raleway Light"/>
              <a:cs typeface="Raleway Light"/>
              <a:sym typeface="Raleway Light"/>
            </a:endParaRPr>
          </a:p>
        </p:txBody>
      </p:sp>
      <p:sp>
        <p:nvSpPr>
          <p:cNvPr id="246" name="Google Shape;246;p40"/>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schéma de câblage</a:t>
            </a:r>
            <a:endParaRPr sz="2200">
              <a:solidFill>
                <a:srgbClr val="FFFFFF"/>
              </a:solidFill>
              <a:latin typeface="Varela Round"/>
              <a:ea typeface="Varela Round"/>
              <a:cs typeface="Varela Round"/>
              <a:sym typeface="Varela Round"/>
            </a:endParaRPr>
          </a:p>
        </p:txBody>
      </p:sp>
      <p:sp>
        <p:nvSpPr>
          <p:cNvPr id="247" name="Google Shape;247;p40"/>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highlight>
                  <a:srgbClr val="FFFF00"/>
                </a:highlight>
                <a:latin typeface="Varela Round"/>
                <a:ea typeface="Varela Round"/>
                <a:cs typeface="Varela Round"/>
                <a:sym typeface="Varela Round"/>
              </a:rPr>
              <a:t>Câbles droits ou croisés</a:t>
            </a:r>
            <a:endParaRPr sz="3700">
              <a:solidFill>
                <a:srgbClr val="F76C6C"/>
              </a:solidFill>
              <a:highlight>
                <a:srgbClr val="FFFF00"/>
              </a:highlight>
              <a:latin typeface="Varela Round"/>
              <a:ea typeface="Varela Round"/>
              <a:cs typeface="Varela Round"/>
              <a:sym typeface="Varela Round"/>
            </a:endParaRPr>
          </a:p>
        </p:txBody>
      </p:sp>
      <p:sp>
        <p:nvSpPr>
          <p:cNvPr id="248" name="Google Shape;248;p40"/>
          <p:cNvSpPr txBox="1"/>
          <p:nvPr/>
        </p:nvSpPr>
        <p:spPr>
          <a:xfrm>
            <a:off x="533000" y="1967425"/>
            <a:ext cx="6127500" cy="3043200"/>
          </a:xfrm>
          <a:prstGeom prst="rect">
            <a:avLst/>
          </a:prstGeom>
          <a:noFill/>
          <a:ln>
            <a:noFill/>
          </a:ln>
        </p:spPr>
        <p:txBody>
          <a:bodyPr anchorCtr="0" anchor="ctr" bIns="0" lIns="0" spcFirstLastPara="1" rIns="0" wrap="square" tIns="0">
            <a:normAutofit fontScale="85000" lnSpcReduction="20000"/>
          </a:bodyPr>
          <a:lstStyle/>
          <a:p>
            <a:pPr indent="0" lvl="0" marL="0" rtl="0" algn="just">
              <a:spcBef>
                <a:spcPts val="0"/>
              </a:spcBef>
              <a:spcAft>
                <a:spcPts val="0"/>
              </a:spcAft>
              <a:buNone/>
            </a:pPr>
            <a:r>
              <a:rPr b="1" lang="fr" sz="2000">
                <a:solidFill>
                  <a:srgbClr val="3B424E"/>
                </a:solidFill>
                <a:latin typeface="Raleway"/>
                <a:ea typeface="Raleway"/>
                <a:cs typeface="Raleway"/>
                <a:sym typeface="Raleway"/>
              </a:rPr>
              <a:t>Ethernet</a:t>
            </a:r>
            <a:r>
              <a:rPr lang="fr" sz="2000">
                <a:solidFill>
                  <a:srgbClr val="3B424E"/>
                </a:solidFill>
                <a:latin typeface="Raleway"/>
                <a:ea typeface="Raleway"/>
                <a:cs typeface="Raleway"/>
                <a:sym typeface="Raleway"/>
              </a:rPr>
              <a:t> par paires torsadées utilise des paires pour </a:t>
            </a:r>
            <a:r>
              <a:rPr lang="fr" sz="2000">
                <a:solidFill>
                  <a:srgbClr val="3B424E"/>
                </a:solidFill>
                <a:latin typeface="Raleway"/>
                <a:ea typeface="Raleway"/>
                <a:cs typeface="Raleway"/>
                <a:sym typeface="Raleway"/>
              </a:rPr>
              <a:t>émettre</a:t>
            </a:r>
            <a:r>
              <a:rPr lang="fr" sz="2000">
                <a:solidFill>
                  <a:srgbClr val="3B424E"/>
                </a:solidFill>
                <a:latin typeface="Raleway"/>
                <a:ea typeface="Raleway"/>
                <a:cs typeface="Raleway"/>
                <a:sym typeface="Raleway"/>
              </a:rPr>
              <a:t> et d'autres pour recevoir.</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2 types de prises :</a:t>
            </a:r>
            <a:endParaRPr sz="2000">
              <a:solidFill>
                <a:srgbClr val="3B424E"/>
              </a:solidFill>
              <a:latin typeface="Raleway"/>
              <a:ea typeface="Raleway"/>
              <a:cs typeface="Raleway"/>
              <a:sym typeface="Raleway"/>
            </a:endParaRPr>
          </a:p>
          <a:p>
            <a:pPr indent="-336550" lvl="0" marL="457200" rtl="0" algn="just">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droites (MDI) entres </a:t>
            </a:r>
            <a:r>
              <a:rPr lang="fr" sz="2000">
                <a:solidFill>
                  <a:srgbClr val="3B424E"/>
                </a:solidFill>
                <a:latin typeface="Raleway"/>
                <a:ea typeface="Raleway"/>
                <a:cs typeface="Raleway"/>
                <a:sym typeface="Raleway"/>
              </a:rPr>
              <a:t>sur les hôtes (ordinateurs) </a:t>
            </a:r>
            <a:endParaRPr sz="2000">
              <a:solidFill>
                <a:srgbClr val="3B424E"/>
              </a:solidFill>
              <a:latin typeface="Raleway"/>
              <a:ea typeface="Raleway"/>
              <a:cs typeface="Raleway"/>
              <a:sym typeface="Raleway"/>
            </a:endParaRPr>
          </a:p>
          <a:p>
            <a:pPr indent="-336550" lvl="0" marL="457200" rtl="0" algn="l">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croisées (MDI-X) </a:t>
            </a:r>
            <a:r>
              <a:rPr lang="fr" sz="2000">
                <a:solidFill>
                  <a:srgbClr val="3B424E"/>
                </a:solidFill>
                <a:latin typeface="Raleway"/>
                <a:ea typeface="Raleway"/>
                <a:cs typeface="Raleway"/>
                <a:sym typeface="Raleway"/>
              </a:rPr>
              <a:t>les équipements d'interconnexion (hub &amp; switch)</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Pour la connection entre 2 prises dans le même sens, on utilise des câbles croisés</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rPr lang="fr" sz="2000">
                <a:solidFill>
                  <a:srgbClr val="3B424E"/>
                </a:solidFill>
                <a:latin typeface="Raleway"/>
                <a:ea typeface="Raleway"/>
                <a:cs typeface="Raleway"/>
                <a:sym typeface="Raleway"/>
              </a:rPr>
              <a:t>Auto MDI/MDIX permet aux prises de se croiser au besoin et rend l'utilisation de câbles croisés de plus en plus rare.</a:t>
            </a:r>
            <a:endParaRPr sz="2000">
              <a:solidFill>
                <a:srgbClr val="3B424E"/>
              </a:solidFill>
              <a:latin typeface="Raleway"/>
              <a:ea typeface="Raleway"/>
              <a:cs typeface="Raleway"/>
              <a:sym typeface="Raleway"/>
            </a:endParaRPr>
          </a:p>
          <a:p>
            <a:pPr indent="0" lvl="0" marL="0" rtl="0" algn="just">
              <a:spcBef>
                <a:spcPts val="0"/>
              </a:spcBef>
              <a:spcAft>
                <a:spcPts val="0"/>
              </a:spcAft>
              <a:buNone/>
            </a:pPr>
            <a:r>
              <a:t/>
            </a:r>
            <a:endParaRPr sz="2000">
              <a:solidFill>
                <a:srgbClr val="3B424E"/>
              </a:solidFill>
              <a:latin typeface="Raleway"/>
              <a:ea typeface="Raleway"/>
              <a:cs typeface="Raleway"/>
              <a:sym typeface="Raleway"/>
            </a:endParaRPr>
          </a:p>
        </p:txBody>
      </p:sp>
      <p:pic>
        <p:nvPicPr>
          <p:cNvPr id="249" name="Google Shape;249;p40"/>
          <p:cNvPicPr preferRelativeResize="0"/>
          <p:nvPr/>
        </p:nvPicPr>
        <p:blipFill>
          <a:blip r:embed="rId3">
            <a:alphaModFix/>
          </a:blip>
          <a:stretch>
            <a:fillRect/>
          </a:stretch>
        </p:blipFill>
        <p:spPr>
          <a:xfrm>
            <a:off x="6842850" y="1180613"/>
            <a:ext cx="2033450" cy="152059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Droit ou croisé ?</a:t>
            </a:r>
            <a:endParaRPr>
              <a:solidFill>
                <a:srgbClr val="FFFFFF"/>
              </a:solidFill>
              <a:latin typeface="Raleway Light"/>
              <a:ea typeface="Raleway Light"/>
              <a:cs typeface="Raleway Light"/>
              <a:sym typeface="Raleway Light"/>
            </a:endParaRPr>
          </a:p>
        </p:txBody>
      </p:sp>
      <p:sp>
        <p:nvSpPr>
          <p:cNvPr id="255" name="Google Shape;255;p4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schéma de câblage</a:t>
            </a:r>
            <a:endParaRPr sz="2200">
              <a:solidFill>
                <a:srgbClr val="FFFFFF"/>
              </a:solidFill>
              <a:latin typeface="Varela Round"/>
              <a:ea typeface="Varela Round"/>
              <a:cs typeface="Varela Round"/>
              <a:sym typeface="Varela Round"/>
            </a:endParaRPr>
          </a:p>
        </p:txBody>
      </p:sp>
      <p:sp>
        <p:nvSpPr>
          <p:cNvPr id="256" name="Google Shape;256;p41"/>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Câbles droits ou croisés (suite)</a:t>
            </a:r>
            <a:endParaRPr sz="3700">
              <a:solidFill>
                <a:srgbClr val="F76C6C"/>
              </a:solidFill>
              <a:latin typeface="Varela Round"/>
              <a:ea typeface="Varela Round"/>
              <a:cs typeface="Varela Round"/>
              <a:sym typeface="Varela Round"/>
            </a:endParaRPr>
          </a:p>
        </p:txBody>
      </p:sp>
      <p:pic>
        <p:nvPicPr>
          <p:cNvPr id="257" name="Google Shape;257;p41"/>
          <p:cNvPicPr preferRelativeResize="0"/>
          <p:nvPr/>
        </p:nvPicPr>
        <p:blipFill>
          <a:blip r:embed="rId3">
            <a:alphaModFix/>
          </a:blip>
          <a:stretch>
            <a:fillRect/>
          </a:stretch>
        </p:blipFill>
        <p:spPr>
          <a:xfrm>
            <a:off x="2387300" y="1872738"/>
            <a:ext cx="4762500" cy="3038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2"/>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Comparaison des catégories de câbles</a:t>
            </a:r>
            <a:endParaRPr>
              <a:solidFill>
                <a:srgbClr val="FFFFFF"/>
              </a:solidFill>
              <a:latin typeface="Raleway Light"/>
              <a:ea typeface="Raleway Light"/>
              <a:cs typeface="Raleway Light"/>
              <a:sym typeface="Raleway Light"/>
            </a:endParaRPr>
          </a:p>
        </p:txBody>
      </p:sp>
      <p:sp>
        <p:nvSpPr>
          <p:cNvPr id="263" name="Google Shape;263;p42"/>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64" name="Google Shape;264;p42"/>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Catégories usuelles de câbles RJ45</a:t>
            </a:r>
            <a:endParaRPr sz="3700">
              <a:solidFill>
                <a:srgbClr val="F76C6C"/>
              </a:solidFill>
              <a:latin typeface="Varela Round"/>
              <a:ea typeface="Varela Round"/>
              <a:cs typeface="Varela Round"/>
              <a:sym typeface="Varela Round"/>
            </a:endParaRPr>
          </a:p>
        </p:txBody>
      </p:sp>
      <p:pic>
        <p:nvPicPr>
          <p:cNvPr id="265" name="Google Shape;265;p42"/>
          <p:cNvPicPr preferRelativeResize="0"/>
          <p:nvPr/>
        </p:nvPicPr>
        <p:blipFill>
          <a:blip r:embed="rId3">
            <a:alphaModFix/>
          </a:blip>
          <a:stretch>
            <a:fillRect/>
          </a:stretch>
        </p:blipFill>
        <p:spPr>
          <a:xfrm>
            <a:off x="2111189" y="1711925"/>
            <a:ext cx="4647388" cy="32531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Qui est le mieux protégé ?</a:t>
            </a:r>
            <a:endParaRPr>
              <a:solidFill>
                <a:srgbClr val="FFFFFF"/>
              </a:solidFill>
              <a:latin typeface="Raleway Light"/>
              <a:ea typeface="Raleway Light"/>
              <a:cs typeface="Raleway Light"/>
              <a:sym typeface="Raleway Light"/>
            </a:endParaRPr>
          </a:p>
        </p:txBody>
      </p:sp>
      <p:sp>
        <p:nvSpPr>
          <p:cNvPr id="271" name="Google Shape;271;p4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72" name="Google Shape;272;p43"/>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Type de blindage RJ45</a:t>
            </a:r>
            <a:endParaRPr sz="3700">
              <a:solidFill>
                <a:srgbClr val="F76C6C"/>
              </a:solidFill>
              <a:latin typeface="Varela Round"/>
              <a:ea typeface="Varela Round"/>
              <a:cs typeface="Varela Round"/>
              <a:sym typeface="Varela Round"/>
            </a:endParaRPr>
          </a:p>
        </p:txBody>
      </p:sp>
      <p:sp>
        <p:nvSpPr>
          <p:cNvPr id="273" name="Google Shape;273;p43"/>
          <p:cNvSpPr txBox="1"/>
          <p:nvPr/>
        </p:nvSpPr>
        <p:spPr>
          <a:xfrm>
            <a:off x="614600" y="1960325"/>
            <a:ext cx="7994100" cy="3043200"/>
          </a:xfrm>
          <a:prstGeom prst="rect">
            <a:avLst/>
          </a:prstGeom>
          <a:noFill/>
          <a:ln>
            <a:noFill/>
          </a:ln>
        </p:spPr>
        <p:txBody>
          <a:bodyPr anchorCtr="0" anchor="ctr" bIns="0" lIns="0" spcFirstLastPara="1" rIns="0" wrap="square" tIns="0">
            <a:normAutofit fontScale="77500" lnSpcReduction="10000"/>
          </a:bodyPr>
          <a:lstStyle/>
          <a:p>
            <a:pPr indent="0" lvl="0" marL="0" rtl="0" algn="just">
              <a:spcBef>
                <a:spcPts val="0"/>
              </a:spcBef>
              <a:spcAft>
                <a:spcPts val="0"/>
              </a:spcAft>
              <a:buNone/>
            </a:pPr>
            <a:r>
              <a:rPr lang="fr" sz="2200">
                <a:solidFill>
                  <a:srgbClr val="3B424E"/>
                </a:solidFill>
                <a:latin typeface="Raleway"/>
                <a:ea typeface="Raleway"/>
                <a:cs typeface="Raleway"/>
                <a:sym typeface="Raleway"/>
              </a:rPr>
              <a:t>Définition des blindages:</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U</a:t>
            </a:r>
            <a:r>
              <a:rPr lang="fr" sz="2200">
                <a:solidFill>
                  <a:srgbClr val="3B424E"/>
                </a:solidFill>
                <a:latin typeface="Raleway"/>
                <a:ea typeface="Raleway"/>
                <a:cs typeface="Raleway"/>
                <a:sym typeface="Raleway"/>
              </a:rPr>
              <a:t> = Unfoiled (non blindé)</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F</a:t>
            </a:r>
            <a:r>
              <a:rPr lang="fr" sz="2200">
                <a:solidFill>
                  <a:srgbClr val="3B424E"/>
                </a:solidFill>
                <a:latin typeface="Raleway"/>
                <a:ea typeface="Raleway"/>
                <a:cs typeface="Raleway"/>
                <a:sym typeface="Raleway"/>
              </a:rPr>
              <a:t> = Foiled (blindage par feuillard aluminium)</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S</a:t>
            </a:r>
            <a:r>
              <a:rPr lang="fr" sz="2200">
                <a:solidFill>
                  <a:srgbClr val="3B424E"/>
                </a:solidFill>
                <a:latin typeface="Raleway"/>
                <a:ea typeface="Raleway"/>
                <a:cs typeface="Raleway"/>
                <a:sym typeface="Raleway"/>
              </a:rPr>
              <a:t> = Shielded (blindage par tresse d'aluminium)</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TP </a:t>
            </a:r>
            <a:r>
              <a:rPr lang="fr" sz="2200">
                <a:solidFill>
                  <a:srgbClr val="3B424E"/>
                </a:solidFill>
                <a:latin typeface="Raleway"/>
                <a:ea typeface="Raleway"/>
                <a:cs typeface="Raleway"/>
                <a:sym typeface="Raleway"/>
              </a:rPr>
              <a:t>= Twisted Pairs (blindage par paires torsadées)</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rPr lang="fr" sz="2200">
                <a:solidFill>
                  <a:srgbClr val="3B424E"/>
                </a:solidFill>
                <a:latin typeface="Raleway"/>
                <a:ea typeface="Raleway"/>
                <a:cs typeface="Raleway"/>
                <a:sym typeface="Raleway"/>
              </a:rPr>
              <a:t>Ce qui donne les type de câble suivant par niveau de blindage :</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U/UTP</a:t>
            </a:r>
            <a:r>
              <a:rPr lang="fr" sz="2200">
                <a:solidFill>
                  <a:srgbClr val="3B424E"/>
                </a:solidFill>
                <a:latin typeface="Raleway"/>
                <a:ea typeface="Raleway"/>
                <a:cs typeface="Raleway"/>
                <a:sym typeface="Raleway"/>
              </a:rPr>
              <a:t> = non blindé</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F/UTP</a:t>
            </a:r>
            <a:r>
              <a:rPr lang="fr" sz="2200">
                <a:solidFill>
                  <a:srgbClr val="3B424E"/>
                </a:solidFill>
                <a:latin typeface="Raleway"/>
                <a:ea typeface="Raleway"/>
                <a:cs typeface="Raleway"/>
                <a:sym typeface="Raleway"/>
              </a:rPr>
              <a:t> = Blindage général, le câble est globalement blindé sous la gaine</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U/FTP</a:t>
            </a:r>
            <a:r>
              <a:rPr lang="fr" sz="2200">
                <a:solidFill>
                  <a:srgbClr val="3B424E"/>
                </a:solidFill>
                <a:latin typeface="Raleway"/>
                <a:ea typeface="Raleway"/>
                <a:cs typeface="Raleway"/>
                <a:sym typeface="Raleway"/>
              </a:rPr>
              <a:t> = Blindé par paire, les conducteurs sont isolés et blindés</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F/FTP</a:t>
            </a:r>
            <a:r>
              <a:rPr lang="fr" sz="2200">
                <a:solidFill>
                  <a:srgbClr val="3B424E"/>
                </a:solidFill>
                <a:latin typeface="Raleway"/>
                <a:ea typeface="Raleway"/>
                <a:cs typeface="Raleway"/>
                <a:sym typeface="Raleway"/>
              </a:rPr>
              <a:t> = Blindage général et un blindage sur chaque paire</a:t>
            </a:r>
            <a:endParaRPr sz="2200">
              <a:solidFill>
                <a:srgbClr val="3B424E"/>
              </a:solidFill>
              <a:latin typeface="Raleway"/>
              <a:ea typeface="Raleway"/>
              <a:cs typeface="Raleway"/>
              <a:sym typeface="Raleway"/>
            </a:endParaRPr>
          </a:p>
          <a:p>
            <a:pPr indent="-336867" lvl="0" marL="457200" rtl="0" algn="just">
              <a:spcBef>
                <a:spcPts val="0"/>
              </a:spcBef>
              <a:spcAft>
                <a:spcPts val="0"/>
              </a:spcAft>
              <a:buClr>
                <a:srgbClr val="3B424E"/>
              </a:buClr>
              <a:buSzPct val="100000"/>
              <a:buFont typeface="Raleway"/>
              <a:buChar char="-"/>
            </a:pPr>
            <a:r>
              <a:rPr b="1" lang="fr" sz="2200">
                <a:solidFill>
                  <a:srgbClr val="3B424E"/>
                </a:solidFill>
                <a:latin typeface="Raleway"/>
                <a:ea typeface="Raleway"/>
                <a:cs typeface="Raleway"/>
                <a:sym typeface="Raleway"/>
              </a:rPr>
              <a:t>S/FTP</a:t>
            </a:r>
            <a:r>
              <a:rPr lang="fr" sz="2200">
                <a:solidFill>
                  <a:srgbClr val="3B424E"/>
                </a:solidFill>
                <a:latin typeface="Raleway"/>
                <a:ea typeface="Raleway"/>
                <a:cs typeface="Raleway"/>
                <a:sym typeface="Raleway"/>
              </a:rPr>
              <a:t> = Blindage général en tresse de cuivre étamé et un blindage sur chaque paire</a:t>
            </a:r>
            <a:endParaRPr sz="2200">
              <a:solidFill>
                <a:srgbClr val="3B424E"/>
              </a:solidFill>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Quelques références</a:t>
            </a:r>
            <a:endParaRPr>
              <a:solidFill>
                <a:srgbClr val="FFFFFF"/>
              </a:solidFill>
              <a:latin typeface="Raleway Light"/>
              <a:ea typeface="Raleway Light"/>
              <a:cs typeface="Raleway Light"/>
              <a:sym typeface="Raleway Light"/>
            </a:endParaRPr>
          </a:p>
        </p:txBody>
      </p:sp>
      <p:sp>
        <p:nvSpPr>
          <p:cNvPr id="279" name="Google Shape;279;p4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80" name="Google Shape;280;p44"/>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Exemples de câbles RJ45</a:t>
            </a:r>
            <a:endParaRPr sz="3700">
              <a:solidFill>
                <a:srgbClr val="F76C6C"/>
              </a:solidFill>
              <a:latin typeface="Varela Round"/>
              <a:ea typeface="Varela Round"/>
              <a:cs typeface="Varela Round"/>
              <a:sym typeface="Varela Round"/>
            </a:endParaRPr>
          </a:p>
        </p:txBody>
      </p:sp>
      <p:pic>
        <p:nvPicPr>
          <p:cNvPr id="281" name="Google Shape;281;p44"/>
          <p:cNvPicPr preferRelativeResize="0"/>
          <p:nvPr/>
        </p:nvPicPr>
        <p:blipFill>
          <a:blip r:embed="rId3">
            <a:alphaModFix/>
          </a:blip>
          <a:stretch>
            <a:fillRect/>
          </a:stretch>
        </p:blipFill>
        <p:spPr>
          <a:xfrm>
            <a:off x="324600" y="2996923"/>
            <a:ext cx="1672250" cy="1503827"/>
          </a:xfrm>
          <a:prstGeom prst="rect">
            <a:avLst/>
          </a:prstGeom>
          <a:noFill/>
          <a:ln>
            <a:noFill/>
          </a:ln>
        </p:spPr>
      </p:pic>
      <p:pic>
        <p:nvPicPr>
          <p:cNvPr id="282" name="Google Shape;282;p44"/>
          <p:cNvPicPr preferRelativeResize="0"/>
          <p:nvPr/>
        </p:nvPicPr>
        <p:blipFill>
          <a:blip r:embed="rId4">
            <a:alphaModFix/>
          </a:blip>
          <a:stretch>
            <a:fillRect/>
          </a:stretch>
        </p:blipFill>
        <p:spPr>
          <a:xfrm>
            <a:off x="2351200" y="2848181"/>
            <a:ext cx="1672250" cy="1652569"/>
          </a:xfrm>
          <a:prstGeom prst="rect">
            <a:avLst/>
          </a:prstGeom>
          <a:noFill/>
          <a:ln>
            <a:noFill/>
          </a:ln>
        </p:spPr>
      </p:pic>
      <p:pic>
        <p:nvPicPr>
          <p:cNvPr id="283" name="Google Shape;283;p44"/>
          <p:cNvPicPr preferRelativeResize="0"/>
          <p:nvPr/>
        </p:nvPicPr>
        <p:blipFill>
          <a:blip r:embed="rId5">
            <a:alphaModFix/>
          </a:blip>
          <a:stretch>
            <a:fillRect/>
          </a:stretch>
        </p:blipFill>
        <p:spPr>
          <a:xfrm>
            <a:off x="7254374" y="869749"/>
            <a:ext cx="1368525" cy="1342550"/>
          </a:xfrm>
          <a:prstGeom prst="rect">
            <a:avLst/>
          </a:prstGeom>
          <a:noFill/>
          <a:ln>
            <a:noFill/>
          </a:ln>
        </p:spPr>
      </p:pic>
      <p:sp>
        <p:nvSpPr>
          <p:cNvPr id="284" name="Google Shape;284;p44"/>
          <p:cNvSpPr txBox="1"/>
          <p:nvPr/>
        </p:nvSpPr>
        <p:spPr>
          <a:xfrm>
            <a:off x="6624200" y="2222475"/>
            <a:ext cx="237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900"/>
              <a:t>Câble ethernet CAT6a UTP 2.40m avec fibre optique de repérage</a:t>
            </a:r>
            <a:endParaRPr sz="900"/>
          </a:p>
        </p:txBody>
      </p:sp>
      <p:pic>
        <p:nvPicPr>
          <p:cNvPr id="285" name="Google Shape;285;p44"/>
          <p:cNvPicPr preferRelativeResize="0"/>
          <p:nvPr/>
        </p:nvPicPr>
        <p:blipFill>
          <a:blip r:embed="rId6">
            <a:alphaModFix/>
          </a:blip>
          <a:stretch>
            <a:fillRect/>
          </a:stretch>
        </p:blipFill>
        <p:spPr>
          <a:xfrm>
            <a:off x="6735751" y="2733350"/>
            <a:ext cx="1893350" cy="1457375"/>
          </a:xfrm>
          <a:prstGeom prst="rect">
            <a:avLst/>
          </a:prstGeom>
          <a:noFill/>
          <a:ln>
            <a:noFill/>
          </a:ln>
        </p:spPr>
      </p:pic>
      <p:sp>
        <p:nvSpPr>
          <p:cNvPr id="286" name="Google Shape;286;p44"/>
          <p:cNvSpPr txBox="1"/>
          <p:nvPr/>
        </p:nvSpPr>
        <p:spPr>
          <a:xfrm>
            <a:off x="6439500" y="4190725"/>
            <a:ext cx="237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900"/>
              <a:t>Câble réseau RJ45 droit F/UTP CAT6 blinde 15m beige</a:t>
            </a:r>
            <a:endParaRPr sz="900"/>
          </a:p>
        </p:txBody>
      </p:sp>
      <p:pic>
        <p:nvPicPr>
          <p:cNvPr id="287" name="Google Shape;287;p44"/>
          <p:cNvPicPr preferRelativeResize="0"/>
          <p:nvPr/>
        </p:nvPicPr>
        <p:blipFill>
          <a:blip r:embed="rId7">
            <a:alphaModFix/>
          </a:blip>
          <a:stretch>
            <a:fillRect/>
          </a:stretch>
        </p:blipFill>
        <p:spPr>
          <a:xfrm>
            <a:off x="4594277" y="2819210"/>
            <a:ext cx="1368526" cy="1285645"/>
          </a:xfrm>
          <a:prstGeom prst="rect">
            <a:avLst/>
          </a:prstGeom>
          <a:noFill/>
          <a:ln>
            <a:noFill/>
          </a:ln>
        </p:spPr>
      </p:pic>
      <p:sp>
        <p:nvSpPr>
          <p:cNvPr id="288" name="Google Shape;288;p44"/>
          <p:cNvSpPr txBox="1"/>
          <p:nvPr/>
        </p:nvSpPr>
        <p:spPr>
          <a:xfrm>
            <a:off x="4124625" y="4190725"/>
            <a:ext cx="2379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900"/>
              <a:t>Cordon Rj45 Cat.5 Ftp Droit Blanc 1m</a:t>
            </a:r>
            <a:endParaRPr sz="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Que la lumière soit</a:t>
            </a:r>
            <a:endParaRPr>
              <a:solidFill>
                <a:srgbClr val="FFFFFF"/>
              </a:solidFill>
              <a:latin typeface="Raleway Light"/>
              <a:ea typeface="Raleway Light"/>
              <a:cs typeface="Raleway Light"/>
              <a:sym typeface="Raleway Light"/>
            </a:endParaRPr>
          </a:p>
        </p:txBody>
      </p:sp>
      <p:sp>
        <p:nvSpPr>
          <p:cNvPr id="294" name="Google Shape;294;p4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295" name="Google Shape;295;p45"/>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La fibre optique (FO)</a:t>
            </a:r>
            <a:endParaRPr sz="3700">
              <a:solidFill>
                <a:srgbClr val="F76C6C"/>
              </a:solidFill>
              <a:latin typeface="Varela Round"/>
              <a:ea typeface="Varela Round"/>
              <a:cs typeface="Varela Round"/>
              <a:sym typeface="Varela Round"/>
            </a:endParaRPr>
          </a:p>
        </p:txBody>
      </p:sp>
      <p:sp>
        <p:nvSpPr>
          <p:cNvPr id="296" name="Google Shape;296;p45"/>
          <p:cNvSpPr txBox="1"/>
          <p:nvPr/>
        </p:nvSpPr>
        <p:spPr>
          <a:xfrm>
            <a:off x="614600" y="1960325"/>
            <a:ext cx="4157700" cy="3043200"/>
          </a:xfrm>
          <a:prstGeom prst="rect">
            <a:avLst/>
          </a:prstGeom>
          <a:noFill/>
          <a:ln>
            <a:noFill/>
          </a:ln>
        </p:spPr>
        <p:txBody>
          <a:bodyPr anchorCtr="0" anchor="ctr" bIns="0" lIns="0" spcFirstLastPara="1" rIns="0" wrap="square" tIns="0">
            <a:normAutofit fontScale="85000" lnSpcReduction="20000"/>
          </a:bodyPr>
          <a:lstStyle/>
          <a:p>
            <a:pPr indent="0" lvl="0" marL="0" rtl="0" algn="l">
              <a:spcBef>
                <a:spcPts val="0"/>
              </a:spcBef>
              <a:spcAft>
                <a:spcPts val="0"/>
              </a:spcAft>
              <a:buNone/>
            </a:pPr>
            <a:r>
              <a:rPr lang="fr" sz="2200">
                <a:solidFill>
                  <a:srgbClr val="3B424E"/>
                </a:solidFill>
                <a:latin typeface="Raleway"/>
                <a:ea typeface="Raleway"/>
                <a:cs typeface="Raleway"/>
                <a:sym typeface="Raleway"/>
              </a:rPr>
              <a:t>Une </a:t>
            </a:r>
            <a:r>
              <a:rPr b="1" lang="fr" sz="2200">
                <a:solidFill>
                  <a:srgbClr val="3B424E"/>
                </a:solidFill>
                <a:latin typeface="Raleway"/>
                <a:ea typeface="Raleway"/>
                <a:cs typeface="Raleway"/>
                <a:sym typeface="Raleway"/>
              </a:rPr>
              <a:t>fibre optique</a:t>
            </a:r>
            <a:r>
              <a:rPr lang="fr" sz="2200">
                <a:solidFill>
                  <a:srgbClr val="3B424E"/>
                </a:solidFill>
                <a:latin typeface="Raleway"/>
                <a:ea typeface="Raleway"/>
                <a:cs typeface="Raleway"/>
                <a:sym typeface="Raleway"/>
              </a:rPr>
              <a:t> est un fil dont l’âme, très fine, en verre ou en plastique, a la propriété de conduire la lumière et sert pour la transmission de données numériques.</a:t>
            </a:r>
            <a:endParaRPr sz="2200">
              <a:solidFill>
                <a:srgbClr val="3B424E"/>
              </a:solidFill>
              <a:latin typeface="Raleway"/>
              <a:ea typeface="Raleway"/>
              <a:cs typeface="Raleway"/>
              <a:sym typeface="Raleway"/>
            </a:endParaRPr>
          </a:p>
          <a:p>
            <a:pPr indent="0" lvl="0" marL="0" rtl="0" algn="l">
              <a:spcBef>
                <a:spcPts val="0"/>
              </a:spcBef>
              <a:spcAft>
                <a:spcPts val="0"/>
              </a:spcAft>
              <a:buNone/>
            </a:pPr>
            <a:r>
              <a:t/>
            </a:r>
            <a:endParaRPr sz="2200">
              <a:solidFill>
                <a:srgbClr val="3B424E"/>
              </a:solidFill>
              <a:latin typeface="Raleway"/>
              <a:ea typeface="Raleway"/>
              <a:cs typeface="Raleway"/>
              <a:sym typeface="Raleway"/>
            </a:endParaRPr>
          </a:p>
          <a:p>
            <a:pPr indent="0" lvl="0" marL="0" rtl="0" algn="l">
              <a:spcBef>
                <a:spcPts val="0"/>
              </a:spcBef>
              <a:spcAft>
                <a:spcPts val="0"/>
              </a:spcAft>
              <a:buNone/>
            </a:pPr>
            <a:r>
              <a:rPr lang="fr" sz="2200">
                <a:solidFill>
                  <a:srgbClr val="3B424E"/>
                </a:solidFill>
                <a:latin typeface="Raleway"/>
                <a:ea typeface="Raleway"/>
                <a:cs typeface="Raleway"/>
                <a:sym typeface="Raleway"/>
              </a:rPr>
              <a:t>Plus fragile que les câbles cuivres, elle est résistante aux interférences électromagnétiques et permet d'obtenir de meilleurs débits et/ou de plus grandes distances</a:t>
            </a:r>
            <a:endParaRPr sz="2200">
              <a:solidFill>
                <a:srgbClr val="3B424E"/>
              </a:solidFill>
              <a:latin typeface="Raleway"/>
              <a:ea typeface="Raleway"/>
              <a:cs typeface="Raleway"/>
              <a:sym typeface="Raleway"/>
            </a:endParaRPr>
          </a:p>
          <a:p>
            <a:pPr indent="0" lvl="0" marL="0" rtl="0" algn="l">
              <a:spcBef>
                <a:spcPts val="0"/>
              </a:spcBef>
              <a:spcAft>
                <a:spcPts val="0"/>
              </a:spcAft>
              <a:buNone/>
            </a:pPr>
            <a:r>
              <a:t/>
            </a:r>
            <a:endParaRPr sz="2200">
              <a:solidFill>
                <a:srgbClr val="3B424E"/>
              </a:solidFill>
              <a:latin typeface="Raleway"/>
              <a:ea typeface="Raleway"/>
              <a:cs typeface="Raleway"/>
              <a:sym typeface="Raleway"/>
            </a:endParaRPr>
          </a:p>
        </p:txBody>
      </p:sp>
      <p:pic>
        <p:nvPicPr>
          <p:cNvPr id="297" name="Google Shape;297;p45"/>
          <p:cNvPicPr preferRelativeResize="0"/>
          <p:nvPr/>
        </p:nvPicPr>
        <p:blipFill>
          <a:blip r:embed="rId3">
            <a:alphaModFix/>
          </a:blip>
          <a:stretch>
            <a:fillRect/>
          </a:stretch>
        </p:blipFill>
        <p:spPr>
          <a:xfrm>
            <a:off x="6046800" y="1536030"/>
            <a:ext cx="1995424" cy="1374950"/>
          </a:xfrm>
          <a:prstGeom prst="rect">
            <a:avLst/>
          </a:prstGeom>
          <a:noFill/>
          <a:ln>
            <a:noFill/>
          </a:ln>
        </p:spPr>
      </p:pic>
      <p:pic>
        <p:nvPicPr>
          <p:cNvPr id="298" name="Google Shape;298;p45"/>
          <p:cNvPicPr preferRelativeResize="0"/>
          <p:nvPr/>
        </p:nvPicPr>
        <p:blipFill>
          <a:blip r:embed="rId4">
            <a:alphaModFix/>
          </a:blip>
          <a:stretch>
            <a:fillRect/>
          </a:stretch>
        </p:blipFill>
        <p:spPr>
          <a:xfrm>
            <a:off x="5653850" y="3041030"/>
            <a:ext cx="2974495" cy="179767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6"/>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les prises</a:t>
            </a:r>
            <a:endParaRPr>
              <a:solidFill>
                <a:srgbClr val="FFFFFF"/>
              </a:solidFill>
              <a:latin typeface="Raleway Light"/>
              <a:ea typeface="Raleway Light"/>
              <a:cs typeface="Raleway Light"/>
              <a:sym typeface="Raleway Light"/>
            </a:endParaRPr>
          </a:p>
        </p:txBody>
      </p:sp>
      <p:sp>
        <p:nvSpPr>
          <p:cNvPr id="304" name="Google Shape;304;p46"/>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câblage</a:t>
            </a:r>
            <a:endParaRPr sz="2200">
              <a:solidFill>
                <a:srgbClr val="FFFFFF"/>
              </a:solidFill>
              <a:latin typeface="Varela Round"/>
              <a:ea typeface="Varela Round"/>
              <a:cs typeface="Varela Round"/>
              <a:sym typeface="Varela Round"/>
            </a:endParaRPr>
          </a:p>
        </p:txBody>
      </p:sp>
      <p:sp>
        <p:nvSpPr>
          <p:cNvPr id="305" name="Google Shape;305;p46"/>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types de fibres</a:t>
            </a:r>
            <a:endParaRPr sz="3700">
              <a:solidFill>
                <a:srgbClr val="F76C6C"/>
              </a:solidFill>
              <a:latin typeface="Varela Round"/>
              <a:ea typeface="Varela Round"/>
              <a:cs typeface="Varela Round"/>
              <a:sym typeface="Varela Round"/>
            </a:endParaRPr>
          </a:p>
        </p:txBody>
      </p:sp>
      <p:sp>
        <p:nvSpPr>
          <p:cNvPr id="306" name="Google Shape;306;p46"/>
          <p:cNvSpPr txBox="1"/>
          <p:nvPr/>
        </p:nvSpPr>
        <p:spPr>
          <a:xfrm>
            <a:off x="614600" y="1960325"/>
            <a:ext cx="4315800" cy="3043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fr" sz="2000">
                <a:solidFill>
                  <a:srgbClr val="3B424E"/>
                </a:solidFill>
                <a:latin typeface="Raleway"/>
                <a:ea typeface="Raleway"/>
                <a:cs typeface="Raleway"/>
                <a:sym typeface="Raleway"/>
              </a:rPr>
              <a:t>Fibre multimode (MMF) : </a:t>
            </a:r>
            <a:endParaRPr sz="20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moins chère</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moins fine</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moins longue distance</a:t>
            </a:r>
            <a:endParaRPr sz="1600">
              <a:solidFill>
                <a:srgbClr val="3B424E"/>
              </a:solidFill>
              <a:latin typeface="Raleway"/>
              <a:ea typeface="Raleway"/>
              <a:cs typeface="Raleway"/>
              <a:sym typeface="Raleway"/>
            </a:endParaRPr>
          </a:p>
          <a:p>
            <a:pPr indent="0" lvl="0" marL="0" rtl="0" algn="l">
              <a:spcBef>
                <a:spcPts val="0"/>
              </a:spcBef>
              <a:spcAft>
                <a:spcPts val="0"/>
              </a:spcAft>
              <a:buNone/>
            </a:pPr>
            <a:r>
              <a:t/>
            </a:r>
            <a:endParaRPr sz="16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Fibre monomode (SMF) : </a:t>
            </a:r>
            <a:endParaRPr sz="20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plus chère</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plus fine (donc fragile)</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plus longue distance</a:t>
            </a:r>
            <a:endParaRPr sz="1600">
              <a:solidFill>
                <a:srgbClr val="3B424E"/>
              </a:solidFill>
              <a:latin typeface="Raleway"/>
              <a:ea typeface="Raleway"/>
              <a:cs typeface="Raleway"/>
              <a:sym typeface="Raleway"/>
            </a:endParaRPr>
          </a:p>
          <a:p>
            <a:pPr indent="0" lvl="0" marL="0" rtl="0" algn="l">
              <a:spcBef>
                <a:spcPts val="0"/>
              </a:spcBef>
              <a:spcAft>
                <a:spcPts val="0"/>
              </a:spcAft>
              <a:buNone/>
            </a:pPr>
            <a:r>
              <a:t/>
            </a:r>
            <a:endParaRPr sz="16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Nombreux </a:t>
            </a:r>
            <a:r>
              <a:rPr lang="fr" sz="2000" u="sng">
                <a:solidFill>
                  <a:schemeClr val="hlink"/>
                </a:solidFill>
                <a:latin typeface="Raleway"/>
                <a:ea typeface="Raleway"/>
                <a:cs typeface="Raleway"/>
                <a:sym typeface="Raleway"/>
                <a:hlinkClick r:id="rId3"/>
              </a:rPr>
              <a:t>formats de connecteurs</a:t>
            </a:r>
            <a:endParaRPr sz="2000">
              <a:solidFill>
                <a:srgbClr val="3B424E"/>
              </a:solidFill>
              <a:latin typeface="Raleway"/>
              <a:ea typeface="Raleway"/>
              <a:cs typeface="Raleway"/>
              <a:sym typeface="Raleway"/>
            </a:endParaRPr>
          </a:p>
        </p:txBody>
      </p:sp>
      <p:pic>
        <p:nvPicPr>
          <p:cNvPr id="307" name="Google Shape;307;p46"/>
          <p:cNvPicPr preferRelativeResize="0"/>
          <p:nvPr/>
        </p:nvPicPr>
        <p:blipFill>
          <a:blip r:embed="rId4">
            <a:alphaModFix/>
          </a:blip>
          <a:stretch>
            <a:fillRect/>
          </a:stretch>
        </p:blipFill>
        <p:spPr>
          <a:xfrm>
            <a:off x="6894450" y="869738"/>
            <a:ext cx="2075150" cy="1384034"/>
          </a:xfrm>
          <a:prstGeom prst="rect">
            <a:avLst/>
          </a:prstGeom>
          <a:noFill/>
          <a:ln>
            <a:noFill/>
          </a:ln>
        </p:spPr>
      </p:pic>
      <p:pic>
        <p:nvPicPr>
          <p:cNvPr id="308" name="Google Shape;308;p46"/>
          <p:cNvPicPr preferRelativeResize="0"/>
          <p:nvPr/>
        </p:nvPicPr>
        <p:blipFill>
          <a:blip r:embed="rId5">
            <a:alphaModFix/>
          </a:blip>
          <a:stretch>
            <a:fillRect/>
          </a:stretch>
        </p:blipFill>
        <p:spPr>
          <a:xfrm>
            <a:off x="5331500" y="1960321"/>
            <a:ext cx="2290699" cy="1503272"/>
          </a:xfrm>
          <a:prstGeom prst="rect">
            <a:avLst/>
          </a:prstGeom>
          <a:noFill/>
          <a:ln>
            <a:noFill/>
          </a:ln>
        </p:spPr>
      </p:pic>
      <p:pic>
        <p:nvPicPr>
          <p:cNvPr id="309" name="Google Shape;309;p46"/>
          <p:cNvPicPr preferRelativeResize="0"/>
          <p:nvPr/>
        </p:nvPicPr>
        <p:blipFill>
          <a:blip r:embed="rId6">
            <a:alphaModFix/>
          </a:blip>
          <a:stretch>
            <a:fillRect/>
          </a:stretch>
        </p:blipFill>
        <p:spPr>
          <a:xfrm>
            <a:off x="6946700" y="3225350"/>
            <a:ext cx="2057398" cy="15433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7"/>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Une carte obligatoire dans nos appareils</a:t>
            </a:r>
            <a:endParaRPr>
              <a:solidFill>
                <a:srgbClr val="FFFFFF"/>
              </a:solidFill>
              <a:latin typeface="Raleway Light"/>
              <a:ea typeface="Raleway Light"/>
              <a:cs typeface="Raleway Light"/>
              <a:sym typeface="Raleway Light"/>
            </a:endParaRPr>
          </a:p>
        </p:txBody>
      </p:sp>
      <p:sp>
        <p:nvSpPr>
          <p:cNvPr id="315" name="Google Shape;315;p47"/>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équipements</a:t>
            </a:r>
            <a:endParaRPr sz="2200">
              <a:solidFill>
                <a:srgbClr val="FFFFFF"/>
              </a:solidFill>
              <a:latin typeface="Varela Round"/>
              <a:ea typeface="Varela Round"/>
              <a:cs typeface="Varela Round"/>
              <a:sym typeface="Varela Round"/>
            </a:endParaRPr>
          </a:p>
        </p:txBody>
      </p:sp>
      <p:sp>
        <p:nvSpPr>
          <p:cNvPr id="316" name="Google Shape;316;p47"/>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La carte réseau</a:t>
            </a:r>
            <a:endParaRPr sz="3700">
              <a:solidFill>
                <a:srgbClr val="F76C6C"/>
              </a:solidFill>
              <a:latin typeface="Varela Round"/>
              <a:ea typeface="Varela Round"/>
              <a:cs typeface="Varela Round"/>
              <a:sym typeface="Varela Round"/>
            </a:endParaRPr>
          </a:p>
        </p:txBody>
      </p:sp>
      <p:sp>
        <p:nvSpPr>
          <p:cNvPr id="317" name="Google Shape;317;p47"/>
          <p:cNvSpPr txBox="1"/>
          <p:nvPr/>
        </p:nvSpPr>
        <p:spPr>
          <a:xfrm>
            <a:off x="614600" y="1960325"/>
            <a:ext cx="4157700" cy="3043200"/>
          </a:xfrm>
          <a:prstGeom prst="rect">
            <a:avLst/>
          </a:prstGeom>
          <a:noFill/>
          <a:ln>
            <a:noFill/>
          </a:ln>
        </p:spPr>
        <p:txBody>
          <a:bodyPr anchorCtr="0" anchor="ctr" bIns="0" lIns="0" spcFirstLastPara="1" rIns="0" wrap="square" tIns="0">
            <a:normAutofit lnSpcReduction="10000"/>
          </a:bodyPr>
          <a:lstStyle/>
          <a:p>
            <a:pPr indent="0" lvl="0" marL="0" rtl="0" algn="l">
              <a:spcBef>
                <a:spcPts val="0"/>
              </a:spcBef>
              <a:spcAft>
                <a:spcPts val="0"/>
              </a:spcAft>
              <a:buNone/>
            </a:pPr>
            <a:r>
              <a:rPr lang="fr" sz="2200">
                <a:solidFill>
                  <a:srgbClr val="3B424E"/>
                </a:solidFill>
                <a:latin typeface="Raleway"/>
                <a:ea typeface="Raleway"/>
                <a:cs typeface="Raleway"/>
                <a:sym typeface="Raleway"/>
              </a:rPr>
              <a:t>Périphérique informatique qui est composé d'éléments électroniques soudés sur un circuit imprimé.</a:t>
            </a:r>
            <a:endParaRPr sz="2200">
              <a:solidFill>
                <a:srgbClr val="3B424E"/>
              </a:solidFill>
              <a:latin typeface="Raleway"/>
              <a:ea typeface="Raleway"/>
              <a:cs typeface="Raleway"/>
              <a:sym typeface="Raleway"/>
            </a:endParaRPr>
          </a:p>
          <a:p>
            <a:pPr indent="0" lvl="0" marL="0" rtl="0" algn="l">
              <a:spcBef>
                <a:spcPts val="0"/>
              </a:spcBef>
              <a:spcAft>
                <a:spcPts val="0"/>
              </a:spcAft>
              <a:buNone/>
            </a:pPr>
            <a:r>
              <a:rPr lang="fr" sz="2200">
                <a:solidFill>
                  <a:srgbClr val="3B424E"/>
                </a:solidFill>
                <a:latin typeface="Raleway"/>
                <a:ea typeface="Raleway"/>
                <a:cs typeface="Raleway"/>
                <a:sym typeface="Raleway"/>
              </a:rPr>
              <a:t>Lien </a:t>
            </a:r>
            <a:r>
              <a:rPr lang="fr" sz="2200">
                <a:solidFill>
                  <a:srgbClr val="3B424E"/>
                </a:solidFill>
                <a:latin typeface="Raleway"/>
                <a:ea typeface="Raleway"/>
                <a:cs typeface="Raleway"/>
                <a:sym typeface="Raleway"/>
              </a:rPr>
              <a:t>matériel</a:t>
            </a:r>
            <a:r>
              <a:rPr lang="fr" sz="2200">
                <a:solidFill>
                  <a:srgbClr val="3B424E"/>
                </a:solidFill>
                <a:latin typeface="Raleway"/>
                <a:ea typeface="Raleway"/>
                <a:cs typeface="Raleway"/>
                <a:sym typeface="Raleway"/>
              </a:rPr>
              <a:t> physique pour se connecter à un réseau.</a:t>
            </a:r>
            <a:endParaRPr sz="2200">
              <a:solidFill>
                <a:srgbClr val="3B424E"/>
              </a:solidFill>
              <a:latin typeface="Raleway"/>
              <a:ea typeface="Raleway"/>
              <a:cs typeface="Raleway"/>
              <a:sym typeface="Raleway"/>
            </a:endParaRPr>
          </a:p>
          <a:p>
            <a:pPr indent="0" lvl="0" marL="0" rtl="0" algn="l">
              <a:spcBef>
                <a:spcPts val="0"/>
              </a:spcBef>
              <a:spcAft>
                <a:spcPts val="0"/>
              </a:spcAft>
              <a:buNone/>
            </a:pPr>
            <a:r>
              <a:rPr lang="fr" sz="2200">
                <a:solidFill>
                  <a:srgbClr val="3B424E"/>
                </a:solidFill>
                <a:latin typeface="Raleway"/>
                <a:ea typeface="Raleway"/>
                <a:cs typeface="Raleway"/>
                <a:sym typeface="Raleway"/>
              </a:rPr>
              <a:t>Liée à l’adresse MAC.</a:t>
            </a:r>
            <a:endParaRPr sz="2200">
              <a:solidFill>
                <a:srgbClr val="3B424E"/>
              </a:solidFill>
              <a:latin typeface="Raleway"/>
              <a:ea typeface="Raleway"/>
              <a:cs typeface="Raleway"/>
              <a:sym typeface="Raleway"/>
            </a:endParaRPr>
          </a:p>
          <a:p>
            <a:pPr indent="0" lvl="0" marL="0" rtl="0" algn="l">
              <a:spcBef>
                <a:spcPts val="0"/>
              </a:spcBef>
              <a:spcAft>
                <a:spcPts val="0"/>
              </a:spcAft>
              <a:buNone/>
            </a:pPr>
            <a:r>
              <a:rPr lang="fr" sz="2200">
                <a:solidFill>
                  <a:srgbClr val="3B424E"/>
                </a:solidFill>
                <a:latin typeface="Raleway"/>
                <a:ea typeface="Raleway"/>
                <a:cs typeface="Raleway"/>
                <a:sym typeface="Raleway"/>
              </a:rPr>
              <a:t>De nos jours, contenue dans l'ensemble des appareils connectés qui nous entourent.</a:t>
            </a:r>
            <a:endParaRPr sz="2200">
              <a:solidFill>
                <a:srgbClr val="3B424E"/>
              </a:solidFill>
              <a:latin typeface="Raleway"/>
              <a:ea typeface="Raleway"/>
              <a:cs typeface="Raleway"/>
              <a:sym typeface="Raleway"/>
            </a:endParaRPr>
          </a:p>
        </p:txBody>
      </p:sp>
      <p:pic>
        <p:nvPicPr>
          <p:cNvPr id="318" name="Google Shape;318;p47"/>
          <p:cNvPicPr preferRelativeResize="0"/>
          <p:nvPr/>
        </p:nvPicPr>
        <p:blipFill>
          <a:blip r:embed="rId3">
            <a:alphaModFix/>
          </a:blip>
          <a:stretch>
            <a:fillRect/>
          </a:stretch>
        </p:blipFill>
        <p:spPr>
          <a:xfrm>
            <a:off x="4924700" y="1864313"/>
            <a:ext cx="4066900" cy="27844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8"/>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produire la lumière</a:t>
            </a:r>
            <a:endParaRPr>
              <a:solidFill>
                <a:srgbClr val="FFFFFF"/>
              </a:solidFill>
              <a:latin typeface="Raleway Light"/>
              <a:ea typeface="Raleway Light"/>
              <a:cs typeface="Raleway Light"/>
              <a:sym typeface="Raleway Light"/>
            </a:endParaRPr>
          </a:p>
        </p:txBody>
      </p:sp>
      <p:sp>
        <p:nvSpPr>
          <p:cNvPr id="324" name="Google Shape;324;p48"/>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SFP</a:t>
            </a:r>
            <a:endParaRPr sz="2200">
              <a:solidFill>
                <a:srgbClr val="FFFFFF"/>
              </a:solidFill>
              <a:latin typeface="Varela Round"/>
              <a:ea typeface="Varela Round"/>
              <a:cs typeface="Varela Round"/>
              <a:sym typeface="Varela Round"/>
            </a:endParaRPr>
          </a:p>
        </p:txBody>
      </p:sp>
      <p:sp>
        <p:nvSpPr>
          <p:cNvPr id="325" name="Google Shape;325;p48"/>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emetteur-recepteurs</a:t>
            </a:r>
            <a:endParaRPr sz="3700">
              <a:solidFill>
                <a:srgbClr val="F76C6C"/>
              </a:solidFill>
              <a:latin typeface="Varela Round"/>
              <a:ea typeface="Varela Round"/>
              <a:cs typeface="Varela Round"/>
              <a:sym typeface="Varela Round"/>
            </a:endParaRPr>
          </a:p>
        </p:txBody>
      </p:sp>
      <p:sp>
        <p:nvSpPr>
          <p:cNvPr id="326" name="Google Shape;326;p48"/>
          <p:cNvSpPr txBox="1"/>
          <p:nvPr/>
        </p:nvSpPr>
        <p:spPr>
          <a:xfrm>
            <a:off x="614600" y="1960325"/>
            <a:ext cx="4315800" cy="3043200"/>
          </a:xfrm>
          <a:prstGeom prst="rect">
            <a:avLst/>
          </a:prstGeom>
          <a:noFill/>
          <a:ln>
            <a:noFill/>
          </a:ln>
        </p:spPr>
        <p:txBody>
          <a:bodyPr anchorCtr="0" anchor="ctr" bIns="0" lIns="0" spcFirstLastPara="1" rIns="0" wrap="square" tIns="0">
            <a:normAutofit lnSpcReduction="10000"/>
          </a:bodyPr>
          <a:lstStyle/>
          <a:p>
            <a:pPr indent="0" lvl="0" marL="0" rtl="0" algn="l">
              <a:spcBef>
                <a:spcPts val="0"/>
              </a:spcBef>
              <a:spcAft>
                <a:spcPts val="0"/>
              </a:spcAft>
              <a:buNone/>
            </a:pPr>
            <a:r>
              <a:rPr lang="fr" sz="2000">
                <a:solidFill>
                  <a:srgbClr val="3B424E"/>
                </a:solidFill>
                <a:latin typeface="Raleway"/>
                <a:ea typeface="Raleway"/>
                <a:cs typeface="Raleway"/>
                <a:sym typeface="Raleway"/>
              </a:rPr>
              <a:t>Les cartes réseaux des équipements utilisant la fibre nécessite un module particulier en charge </a:t>
            </a:r>
            <a:r>
              <a:rPr lang="fr" sz="2000">
                <a:solidFill>
                  <a:srgbClr val="3B424E"/>
                </a:solidFill>
                <a:latin typeface="Raleway"/>
                <a:ea typeface="Raleway"/>
                <a:cs typeface="Raleway"/>
                <a:sym typeface="Raleway"/>
              </a:rPr>
              <a:t>d'émettre</a:t>
            </a:r>
            <a:r>
              <a:rPr lang="fr" sz="2000">
                <a:solidFill>
                  <a:srgbClr val="3B424E"/>
                </a:solidFill>
                <a:latin typeface="Raleway"/>
                <a:ea typeface="Raleway"/>
                <a:cs typeface="Raleway"/>
                <a:sym typeface="Raleway"/>
              </a:rPr>
              <a:t> et recevoir sur la fibre :</a:t>
            </a:r>
            <a:endParaRPr sz="20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u="sng">
                <a:solidFill>
                  <a:schemeClr val="hlink"/>
                </a:solidFill>
                <a:latin typeface="Raleway"/>
                <a:ea typeface="Raleway"/>
                <a:cs typeface="Raleway"/>
                <a:sym typeface="Raleway"/>
                <a:hlinkClick r:id="rId3"/>
              </a:rPr>
              <a:t>GBIC</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u="sng">
                <a:solidFill>
                  <a:schemeClr val="hlink"/>
                </a:solidFill>
                <a:latin typeface="Raleway"/>
                <a:ea typeface="Raleway"/>
                <a:cs typeface="Raleway"/>
                <a:sym typeface="Raleway"/>
                <a:hlinkClick r:id="rId4"/>
              </a:rPr>
              <a:t>SFP</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u="sng">
                <a:solidFill>
                  <a:schemeClr val="hlink"/>
                </a:solidFill>
                <a:latin typeface="Raleway"/>
                <a:ea typeface="Raleway"/>
                <a:cs typeface="Raleway"/>
                <a:sym typeface="Raleway"/>
                <a:hlinkClick r:id="rId5"/>
              </a:rPr>
              <a:t>QSFP</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u="sng">
                <a:solidFill>
                  <a:schemeClr val="hlink"/>
                </a:solidFill>
                <a:latin typeface="Raleway"/>
                <a:ea typeface="Raleway"/>
                <a:cs typeface="Raleway"/>
                <a:sym typeface="Raleway"/>
                <a:hlinkClick r:id="rId6"/>
              </a:rPr>
              <a:t>CFP</a:t>
            </a:r>
            <a:endParaRPr sz="1600">
              <a:solidFill>
                <a:srgbClr val="3B424E"/>
              </a:solidFill>
              <a:latin typeface="Raleway"/>
              <a:ea typeface="Raleway"/>
              <a:cs typeface="Raleway"/>
              <a:sym typeface="Raleway"/>
            </a:endParaRPr>
          </a:p>
          <a:p>
            <a:pPr indent="-330200" lvl="0" marL="457200" rtl="0" algn="l">
              <a:spcBef>
                <a:spcPts val="0"/>
              </a:spcBef>
              <a:spcAft>
                <a:spcPts val="0"/>
              </a:spcAft>
              <a:buClr>
                <a:srgbClr val="3B424E"/>
              </a:buClr>
              <a:buSzPts val="1600"/>
              <a:buFont typeface="Raleway"/>
              <a:buChar char="-"/>
            </a:pPr>
            <a:r>
              <a:rPr lang="fr" sz="1600" u="sng">
                <a:solidFill>
                  <a:schemeClr val="hlink"/>
                </a:solidFill>
                <a:latin typeface="Raleway"/>
                <a:ea typeface="Raleway"/>
                <a:cs typeface="Raleway"/>
                <a:sym typeface="Raleway"/>
                <a:hlinkClick r:id="rId7"/>
              </a:rPr>
              <a:t>XFP</a:t>
            </a:r>
            <a:endParaRPr sz="16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Ces modules doivent en général être acheté en plus de l'équipement</a:t>
            </a:r>
            <a:endParaRPr sz="2000">
              <a:solidFill>
                <a:srgbClr val="3B424E"/>
              </a:solidFill>
              <a:latin typeface="Raleway"/>
              <a:ea typeface="Raleway"/>
              <a:cs typeface="Raleway"/>
              <a:sym typeface="Raleway"/>
            </a:endParaRPr>
          </a:p>
        </p:txBody>
      </p:sp>
      <p:pic>
        <p:nvPicPr>
          <p:cNvPr id="327" name="Google Shape;327;p48"/>
          <p:cNvPicPr preferRelativeResize="0"/>
          <p:nvPr/>
        </p:nvPicPr>
        <p:blipFill>
          <a:blip r:embed="rId8">
            <a:alphaModFix/>
          </a:blip>
          <a:stretch>
            <a:fillRect/>
          </a:stretch>
        </p:blipFill>
        <p:spPr>
          <a:xfrm>
            <a:off x="6072500" y="869737"/>
            <a:ext cx="2931600" cy="1658669"/>
          </a:xfrm>
          <a:prstGeom prst="rect">
            <a:avLst/>
          </a:prstGeom>
          <a:noFill/>
          <a:ln>
            <a:noFill/>
          </a:ln>
        </p:spPr>
      </p:pic>
      <p:pic>
        <p:nvPicPr>
          <p:cNvPr id="328" name="Google Shape;328;p48"/>
          <p:cNvPicPr preferRelativeResize="0"/>
          <p:nvPr/>
        </p:nvPicPr>
        <p:blipFill>
          <a:blip r:embed="rId9">
            <a:alphaModFix/>
          </a:blip>
          <a:stretch>
            <a:fillRect/>
          </a:stretch>
        </p:blipFill>
        <p:spPr>
          <a:xfrm>
            <a:off x="5577610" y="2528400"/>
            <a:ext cx="3426491" cy="257166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9"/>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la multiprise réseau</a:t>
            </a:r>
            <a:endParaRPr>
              <a:solidFill>
                <a:srgbClr val="FFFFFF"/>
              </a:solidFill>
              <a:latin typeface="Raleway Light"/>
              <a:ea typeface="Raleway Light"/>
              <a:cs typeface="Raleway Light"/>
              <a:sym typeface="Raleway Light"/>
            </a:endParaRPr>
          </a:p>
        </p:txBody>
      </p:sp>
      <p:sp>
        <p:nvSpPr>
          <p:cNvPr id="334" name="Google Shape;334;p49"/>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hubs</a:t>
            </a:r>
            <a:endParaRPr sz="2200">
              <a:solidFill>
                <a:srgbClr val="FFFFFF"/>
              </a:solidFill>
              <a:latin typeface="Varela Round"/>
              <a:ea typeface="Varela Round"/>
              <a:cs typeface="Varela Round"/>
              <a:sym typeface="Varela Round"/>
            </a:endParaRPr>
          </a:p>
        </p:txBody>
      </p:sp>
      <p:sp>
        <p:nvSpPr>
          <p:cNvPr id="335" name="Google Shape;335;p49"/>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concentrateurs</a:t>
            </a:r>
            <a:endParaRPr sz="3700">
              <a:solidFill>
                <a:srgbClr val="F76C6C"/>
              </a:solidFill>
              <a:latin typeface="Varela Round"/>
              <a:ea typeface="Varela Round"/>
              <a:cs typeface="Varela Round"/>
              <a:sym typeface="Varela Round"/>
            </a:endParaRPr>
          </a:p>
        </p:txBody>
      </p:sp>
      <p:sp>
        <p:nvSpPr>
          <p:cNvPr id="336" name="Google Shape;336;p49"/>
          <p:cNvSpPr txBox="1"/>
          <p:nvPr/>
        </p:nvSpPr>
        <p:spPr>
          <a:xfrm>
            <a:off x="614600" y="1960325"/>
            <a:ext cx="4315800" cy="3043200"/>
          </a:xfrm>
          <a:prstGeom prst="rect">
            <a:avLst/>
          </a:prstGeom>
          <a:noFill/>
          <a:ln>
            <a:noFill/>
          </a:ln>
        </p:spPr>
        <p:txBody>
          <a:bodyPr anchorCtr="0" anchor="ctr" bIns="0" lIns="0" spcFirstLastPara="1" rIns="0" wrap="square" tIns="0">
            <a:normAutofit lnSpcReduction="10000"/>
          </a:bodyPr>
          <a:lstStyle/>
          <a:p>
            <a:pPr indent="0" lvl="0" marL="0" rtl="0" algn="l">
              <a:spcBef>
                <a:spcPts val="0"/>
              </a:spcBef>
              <a:spcAft>
                <a:spcPts val="0"/>
              </a:spcAft>
              <a:buNone/>
            </a:pPr>
            <a:r>
              <a:rPr lang="fr" sz="2000">
                <a:solidFill>
                  <a:srgbClr val="3B424E"/>
                </a:solidFill>
                <a:latin typeface="Raleway"/>
                <a:ea typeface="Raleway"/>
                <a:cs typeface="Raleway"/>
                <a:sym typeface="Raleway"/>
              </a:rPr>
              <a:t>Les concentrateurs (en anglais hub) sont des répéteurs </a:t>
            </a:r>
            <a:r>
              <a:rPr lang="fr" sz="2000">
                <a:solidFill>
                  <a:srgbClr val="3B424E"/>
                </a:solidFill>
                <a:latin typeface="Raleway"/>
                <a:ea typeface="Raleway"/>
                <a:cs typeface="Raleway"/>
                <a:sym typeface="Raleway"/>
              </a:rPr>
              <a:t>multiports</a:t>
            </a:r>
            <a:r>
              <a:rPr lang="fr" sz="2000">
                <a:solidFill>
                  <a:srgbClr val="3B424E"/>
                </a:solidFill>
                <a:latin typeface="Raleway"/>
                <a:ea typeface="Raleway"/>
                <a:cs typeface="Raleway"/>
                <a:sym typeface="Raleway"/>
              </a:rPr>
              <a:t> (couche physique 1)</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Ils permettent donc de simuler un bus sur une topologie en étoile</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Équipement d'interconnexion classique de l'ethernet 10base-T, ils sont aujourd'hui obsolètes</a:t>
            </a:r>
            <a:endParaRPr sz="2000">
              <a:solidFill>
                <a:srgbClr val="3B424E"/>
              </a:solidFill>
              <a:latin typeface="Raleway"/>
              <a:ea typeface="Raleway"/>
              <a:cs typeface="Raleway"/>
              <a:sym typeface="Raleway"/>
            </a:endParaRPr>
          </a:p>
        </p:txBody>
      </p:sp>
      <p:pic>
        <p:nvPicPr>
          <p:cNvPr id="337" name="Google Shape;337;p49"/>
          <p:cNvPicPr preferRelativeResize="0"/>
          <p:nvPr/>
        </p:nvPicPr>
        <p:blipFill>
          <a:blip r:embed="rId3">
            <a:alphaModFix/>
          </a:blip>
          <a:stretch>
            <a:fillRect/>
          </a:stretch>
        </p:blipFill>
        <p:spPr>
          <a:xfrm>
            <a:off x="5082800" y="1864313"/>
            <a:ext cx="3908797" cy="29315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0"/>
          <p:cNvSpPr txBox="1"/>
          <p:nvPr/>
        </p:nvSpPr>
        <p:spPr>
          <a:xfrm>
            <a:off x="614600" y="1960325"/>
            <a:ext cx="4315800" cy="3043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fr" sz="2000">
                <a:solidFill>
                  <a:srgbClr val="3B424E"/>
                </a:solidFill>
                <a:latin typeface="Raleway"/>
                <a:ea typeface="Raleway"/>
                <a:cs typeface="Raleway"/>
                <a:sym typeface="Raleway"/>
              </a:rPr>
              <a:t>Les commutateurs (en anglais switch) sont des ponts multiports (couche liaison 2).</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Objectif : transmettre les trames uniquement au destinataire</a:t>
            </a:r>
            <a:endParaRPr sz="2000">
              <a:solidFill>
                <a:srgbClr val="3B424E"/>
              </a:solidFill>
              <a:latin typeface="Raleway"/>
              <a:ea typeface="Raleway"/>
              <a:cs typeface="Raleway"/>
              <a:sym typeface="Raleway"/>
            </a:endParaRPr>
          </a:p>
          <a:p>
            <a:pPr indent="0" lvl="0" marL="0" rtl="0" algn="l">
              <a:spcBef>
                <a:spcPts val="0"/>
              </a:spcBef>
              <a:spcAft>
                <a:spcPts val="0"/>
              </a:spcAft>
              <a:buNone/>
            </a:pPr>
            <a:r>
              <a:t/>
            </a:r>
            <a:endParaRPr sz="2000">
              <a:solidFill>
                <a:srgbClr val="3B424E"/>
              </a:solidFill>
              <a:latin typeface="Raleway"/>
              <a:ea typeface="Raleway"/>
              <a:cs typeface="Raleway"/>
              <a:sym typeface="Raleway"/>
            </a:endParaRPr>
          </a:p>
          <a:p>
            <a:pPr indent="0" lvl="0" marL="0" rtl="0" algn="l">
              <a:spcBef>
                <a:spcPts val="0"/>
              </a:spcBef>
              <a:spcAft>
                <a:spcPts val="0"/>
              </a:spcAft>
              <a:buNone/>
            </a:pPr>
            <a:r>
              <a:rPr lang="fr" sz="2000">
                <a:solidFill>
                  <a:srgbClr val="3B424E"/>
                </a:solidFill>
                <a:latin typeface="Raleway"/>
                <a:ea typeface="Raleway"/>
                <a:cs typeface="Raleway"/>
                <a:sym typeface="Raleway"/>
              </a:rPr>
              <a:t>Équipement d'interconnexion standard d'ethernet aujourd'hui</a:t>
            </a:r>
            <a:endParaRPr sz="2000">
              <a:solidFill>
                <a:srgbClr val="3B424E"/>
              </a:solidFill>
              <a:latin typeface="Raleway"/>
              <a:ea typeface="Raleway"/>
              <a:cs typeface="Raleway"/>
              <a:sym typeface="Raleway"/>
            </a:endParaRPr>
          </a:p>
        </p:txBody>
      </p:sp>
      <p:sp>
        <p:nvSpPr>
          <p:cNvPr id="343" name="Google Shape;343;p50"/>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Du point à point partout</a:t>
            </a:r>
            <a:endParaRPr>
              <a:solidFill>
                <a:srgbClr val="FFFFFF"/>
              </a:solidFill>
              <a:latin typeface="Raleway Light"/>
              <a:ea typeface="Raleway Light"/>
              <a:cs typeface="Raleway Light"/>
              <a:sym typeface="Raleway Light"/>
            </a:endParaRPr>
          </a:p>
        </p:txBody>
      </p:sp>
      <p:sp>
        <p:nvSpPr>
          <p:cNvPr id="344" name="Google Shape;344;p50"/>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switches</a:t>
            </a:r>
            <a:endParaRPr sz="2200">
              <a:solidFill>
                <a:srgbClr val="FFFFFF"/>
              </a:solidFill>
              <a:latin typeface="Varela Round"/>
              <a:ea typeface="Varela Round"/>
              <a:cs typeface="Varela Round"/>
              <a:sym typeface="Varela Round"/>
            </a:endParaRPr>
          </a:p>
        </p:txBody>
      </p:sp>
      <p:sp>
        <p:nvSpPr>
          <p:cNvPr id="345" name="Google Shape;345;p50"/>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commutateurs</a:t>
            </a:r>
            <a:endParaRPr sz="3700">
              <a:solidFill>
                <a:srgbClr val="F76C6C"/>
              </a:solidFill>
              <a:latin typeface="Varela Round"/>
              <a:ea typeface="Varela Round"/>
              <a:cs typeface="Varela Round"/>
              <a:sym typeface="Varela Round"/>
            </a:endParaRPr>
          </a:p>
        </p:txBody>
      </p:sp>
      <p:pic>
        <p:nvPicPr>
          <p:cNvPr id="346" name="Google Shape;346;p50"/>
          <p:cNvPicPr preferRelativeResize="0"/>
          <p:nvPr/>
        </p:nvPicPr>
        <p:blipFill>
          <a:blip r:embed="rId3">
            <a:alphaModFix/>
          </a:blip>
          <a:stretch>
            <a:fillRect/>
          </a:stretch>
        </p:blipFill>
        <p:spPr>
          <a:xfrm>
            <a:off x="5228750" y="1295946"/>
            <a:ext cx="3657597" cy="1219200"/>
          </a:xfrm>
          <a:prstGeom prst="rect">
            <a:avLst/>
          </a:prstGeom>
          <a:noFill/>
          <a:ln>
            <a:noFill/>
          </a:ln>
        </p:spPr>
      </p:pic>
      <p:pic>
        <p:nvPicPr>
          <p:cNvPr id="347" name="Google Shape;347;p50"/>
          <p:cNvPicPr preferRelativeResize="0"/>
          <p:nvPr/>
        </p:nvPicPr>
        <p:blipFill>
          <a:blip r:embed="rId4">
            <a:alphaModFix/>
          </a:blip>
          <a:stretch>
            <a:fillRect/>
          </a:stretch>
        </p:blipFill>
        <p:spPr>
          <a:xfrm>
            <a:off x="5402725" y="2766997"/>
            <a:ext cx="3483630" cy="232355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Est-ce que ça link ?</a:t>
            </a:r>
            <a:endParaRPr>
              <a:solidFill>
                <a:srgbClr val="FFFFFF"/>
              </a:solidFill>
              <a:latin typeface="Raleway Light"/>
              <a:ea typeface="Raleway Light"/>
              <a:cs typeface="Raleway Light"/>
              <a:sym typeface="Raleway Light"/>
            </a:endParaRPr>
          </a:p>
        </p:txBody>
      </p:sp>
      <p:sp>
        <p:nvSpPr>
          <p:cNvPr id="353" name="Google Shape;353;p5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équipements</a:t>
            </a:r>
            <a:endParaRPr sz="2200">
              <a:solidFill>
                <a:srgbClr val="FFFFFF"/>
              </a:solidFill>
              <a:latin typeface="Varela Round"/>
              <a:ea typeface="Varela Round"/>
              <a:cs typeface="Varela Round"/>
              <a:sym typeface="Varela Round"/>
            </a:endParaRPr>
          </a:p>
        </p:txBody>
      </p:sp>
      <p:sp>
        <p:nvSpPr>
          <p:cNvPr id="354" name="Google Shape;354;p51"/>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Les ports</a:t>
            </a:r>
            <a:endParaRPr sz="3700">
              <a:solidFill>
                <a:srgbClr val="F76C6C"/>
              </a:solidFill>
              <a:latin typeface="Varela Round"/>
              <a:ea typeface="Varela Round"/>
              <a:cs typeface="Varela Round"/>
              <a:sym typeface="Varela Round"/>
            </a:endParaRPr>
          </a:p>
        </p:txBody>
      </p:sp>
      <p:sp>
        <p:nvSpPr>
          <p:cNvPr id="355" name="Google Shape;355;p51"/>
          <p:cNvSpPr txBox="1"/>
          <p:nvPr/>
        </p:nvSpPr>
        <p:spPr>
          <a:xfrm>
            <a:off x="614600" y="1960325"/>
            <a:ext cx="4157700" cy="3043200"/>
          </a:xfrm>
          <a:prstGeom prst="rect">
            <a:avLst/>
          </a:prstGeom>
          <a:noFill/>
          <a:ln>
            <a:noFill/>
          </a:ln>
        </p:spPr>
        <p:txBody>
          <a:bodyPr anchorCtr="0" anchor="ctr" bIns="0" lIns="0" spcFirstLastPara="1" rIns="0" wrap="square" tIns="0">
            <a:normAutofit lnSpcReduction="20000"/>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Les ports ethernet disposent en général de 2 diodes de contrôle</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b="1" lang="fr" sz="2000">
                <a:solidFill>
                  <a:srgbClr val="3B424E"/>
                </a:solidFill>
                <a:latin typeface="Raleway"/>
                <a:ea typeface="Raleway"/>
                <a:cs typeface="Raleway"/>
                <a:sym typeface="Raleway"/>
              </a:rPr>
              <a:t>link</a:t>
            </a:r>
            <a:r>
              <a:rPr lang="fr" sz="2000">
                <a:solidFill>
                  <a:srgbClr val="3B424E"/>
                </a:solidFill>
                <a:latin typeface="Raleway"/>
                <a:ea typeface="Raleway"/>
                <a:cs typeface="Raleway"/>
                <a:sym typeface="Raleway"/>
              </a:rPr>
              <a:t> : indique si le lien physique est opérationnel</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b="1" lang="fr" sz="2000">
                <a:solidFill>
                  <a:srgbClr val="3B424E"/>
                </a:solidFill>
                <a:latin typeface="Raleway"/>
                <a:ea typeface="Raleway"/>
                <a:cs typeface="Raleway"/>
                <a:sym typeface="Raleway"/>
              </a:rPr>
              <a:t>activity</a:t>
            </a:r>
            <a:r>
              <a:rPr lang="fr" sz="2000">
                <a:solidFill>
                  <a:srgbClr val="3B424E"/>
                </a:solidFill>
                <a:latin typeface="Raleway"/>
                <a:ea typeface="Raleway"/>
                <a:cs typeface="Raleway"/>
                <a:sym typeface="Raleway"/>
              </a:rPr>
              <a:t> : clignote en fonction de l'activité</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=&gt; Vérifier </a:t>
            </a:r>
            <a:r>
              <a:rPr b="1" lang="fr" sz="2000">
                <a:solidFill>
                  <a:srgbClr val="3B424E"/>
                </a:solidFill>
                <a:latin typeface="Raleway"/>
                <a:ea typeface="Raleway"/>
                <a:cs typeface="Raleway"/>
                <a:sym typeface="Raleway"/>
              </a:rPr>
              <a:t>link</a:t>
            </a:r>
            <a:r>
              <a:rPr lang="fr" sz="2000">
                <a:solidFill>
                  <a:srgbClr val="3B424E"/>
                </a:solidFill>
                <a:latin typeface="Raleway"/>
                <a:ea typeface="Raleway"/>
                <a:cs typeface="Raleway"/>
                <a:sym typeface="Raleway"/>
              </a:rPr>
              <a:t> est le premier contrôle réseau à faire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Sur les switches, les diodes peuvent être regroupées</a:t>
            </a:r>
            <a:endParaRPr sz="2000">
              <a:solidFill>
                <a:srgbClr val="3B424E"/>
              </a:solidFill>
              <a:latin typeface="Raleway"/>
              <a:ea typeface="Raleway"/>
              <a:cs typeface="Raleway"/>
              <a:sym typeface="Raleway"/>
            </a:endParaRPr>
          </a:p>
        </p:txBody>
      </p:sp>
      <p:pic>
        <p:nvPicPr>
          <p:cNvPr id="356" name="Google Shape;356;p51"/>
          <p:cNvPicPr preferRelativeResize="0"/>
          <p:nvPr/>
        </p:nvPicPr>
        <p:blipFill>
          <a:blip r:embed="rId3">
            <a:alphaModFix/>
          </a:blip>
          <a:stretch>
            <a:fillRect/>
          </a:stretch>
        </p:blipFill>
        <p:spPr>
          <a:xfrm>
            <a:off x="6778900" y="940763"/>
            <a:ext cx="2033450" cy="1524188"/>
          </a:xfrm>
          <a:prstGeom prst="rect">
            <a:avLst/>
          </a:prstGeom>
          <a:noFill/>
          <a:ln>
            <a:noFill/>
          </a:ln>
        </p:spPr>
      </p:pic>
      <p:pic>
        <p:nvPicPr>
          <p:cNvPr id="357" name="Google Shape;357;p51"/>
          <p:cNvPicPr preferRelativeResize="0"/>
          <p:nvPr/>
        </p:nvPicPr>
        <p:blipFill rotWithShape="1">
          <a:blip r:embed="rId4">
            <a:alphaModFix/>
          </a:blip>
          <a:srcRect b="0" l="0" r="0" t="35790"/>
          <a:stretch/>
        </p:blipFill>
        <p:spPr>
          <a:xfrm>
            <a:off x="4242650" y="940763"/>
            <a:ext cx="2491073" cy="1083075"/>
          </a:xfrm>
          <a:prstGeom prst="rect">
            <a:avLst/>
          </a:prstGeom>
          <a:noFill/>
          <a:ln>
            <a:noFill/>
          </a:ln>
        </p:spPr>
      </p:pic>
      <p:pic>
        <p:nvPicPr>
          <p:cNvPr id="358" name="Google Shape;358;p51"/>
          <p:cNvPicPr preferRelativeResize="0"/>
          <p:nvPr/>
        </p:nvPicPr>
        <p:blipFill>
          <a:blip r:embed="rId5">
            <a:alphaModFix/>
          </a:blip>
          <a:stretch>
            <a:fillRect/>
          </a:stretch>
        </p:blipFill>
        <p:spPr>
          <a:xfrm>
            <a:off x="5035658" y="2507800"/>
            <a:ext cx="3855744" cy="25722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52"/>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Les adresses MAC</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Des adresses ?</a:t>
            </a:r>
            <a:endParaRPr>
              <a:solidFill>
                <a:srgbClr val="FFFFFF"/>
              </a:solidFill>
              <a:latin typeface="Raleway Light"/>
              <a:ea typeface="Raleway Light"/>
              <a:cs typeface="Raleway Light"/>
              <a:sym typeface="Raleway Light"/>
            </a:endParaRPr>
          </a:p>
        </p:txBody>
      </p:sp>
      <p:sp>
        <p:nvSpPr>
          <p:cNvPr id="369" name="Google Shape;369;p5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adresses MAC</a:t>
            </a:r>
            <a:endParaRPr sz="2200">
              <a:solidFill>
                <a:srgbClr val="FFFFFF"/>
              </a:solidFill>
              <a:latin typeface="Varela Round"/>
              <a:ea typeface="Varela Round"/>
              <a:cs typeface="Varela Round"/>
              <a:sym typeface="Varela Round"/>
            </a:endParaRPr>
          </a:p>
        </p:txBody>
      </p:sp>
      <p:sp>
        <p:nvSpPr>
          <p:cNvPr id="370" name="Google Shape;370;p53"/>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Préciser le destinataire</a:t>
            </a:r>
            <a:endParaRPr sz="3700">
              <a:solidFill>
                <a:srgbClr val="F76C6C"/>
              </a:solidFill>
              <a:latin typeface="Varela Round"/>
              <a:ea typeface="Varela Round"/>
              <a:cs typeface="Varela Round"/>
              <a:sym typeface="Varela Round"/>
            </a:endParaRPr>
          </a:p>
        </p:txBody>
      </p:sp>
      <p:sp>
        <p:nvSpPr>
          <p:cNvPr id="371" name="Google Shape;371;p53"/>
          <p:cNvSpPr txBox="1"/>
          <p:nvPr/>
        </p:nvSpPr>
        <p:spPr>
          <a:xfrm>
            <a:off x="614600" y="196032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Les réseaux Ethernet comporte en général plus de 2 hôtes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Historiquement en </a:t>
            </a:r>
            <a:r>
              <a:rPr b="1" lang="fr" sz="2000">
                <a:solidFill>
                  <a:srgbClr val="3B424E"/>
                </a:solidFill>
                <a:latin typeface="Raleway"/>
                <a:ea typeface="Raleway"/>
                <a:cs typeface="Raleway"/>
                <a:sym typeface="Raleway"/>
              </a:rPr>
              <a:t>bus</a:t>
            </a:r>
            <a:r>
              <a:rPr lang="fr" sz="2000">
                <a:solidFill>
                  <a:srgbClr val="3B424E"/>
                </a:solidFill>
                <a:latin typeface="Raleway"/>
                <a:ea typeface="Raleway"/>
                <a:cs typeface="Raleway"/>
                <a:sym typeface="Raleway"/>
              </a:rPr>
              <a:t> (un câble unique partagé par tous les hôtes), chaque hôte </a:t>
            </a:r>
            <a:r>
              <a:rPr lang="fr" sz="2000">
                <a:solidFill>
                  <a:srgbClr val="3B424E"/>
                </a:solidFill>
                <a:latin typeface="Raleway"/>
                <a:ea typeface="Raleway"/>
                <a:cs typeface="Raleway"/>
                <a:sym typeface="Raleway"/>
              </a:rPr>
              <a:t>reçoit</a:t>
            </a:r>
            <a:r>
              <a:rPr lang="fr" sz="2000">
                <a:solidFill>
                  <a:srgbClr val="3B424E"/>
                </a:solidFill>
                <a:latin typeface="Raleway"/>
                <a:ea typeface="Raleway"/>
                <a:cs typeface="Raleway"/>
                <a:sym typeface="Raleway"/>
              </a:rPr>
              <a:t> toutes les informations</a:t>
            </a:r>
            <a:endParaRPr sz="2000">
              <a:solidFill>
                <a:srgbClr val="3B424E"/>
              </a:solidFill>
              <a:latin typeface="Raleway"/>
              <a:ea typeface="Raleway"/>
              <a:cs typeface="Raleway"/>
              <a:sym typeface="Raleway"/>
            </a:endParaRPr>
          </a:p>
          <a:p>
            <a:pPr indent="45720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=&gt; Il doit pouvoir </a:t>
            </a:r>
            <a:r>
              <a:rPr lang="fr" sz="2000">
                <a:solidFill>
                  <a:srgbClr val="3B424E"/>
                </a:solidFill>
                <a:latin typeface="Raleway"/>
                <a:ea typeface="Raleway"/>
                <a:cs typeface="Raleway"/>
                <a:sym typeface="Raleway"/>
              </a:rPr>
              <a:t>connaître</a:t>
            </a:r>
            <a:r>
              <a:rPr lang="fr" sz="2000">
                <a:solidFill>
                  <a:srgbClr val="3B424E"/>
                </a:solidFill>
                <a:latin typeface="Raleway"/>
                <a:ea typeface="Raleway"/>
                <a:cs typeface="Raleway"/>
                <a:sym typeface="Raleway"/>
              </a:rPr>
              <a:t> le destinataire de l'information (notamment pour savoir si c'est pour lui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Ethernet suppose donc que chaque interface réseau dispose d'au moins une adresse physique unique sur le réseau = Adresse MAC</a:t>
            </a:r>
            <a:endParaRPr sz="2000">
              <a:solidFill>
                <a:srgbClr val="3B424E"/>
              </a:solidFill>
              <a:latin typeface="Raleway"/>
              <a:ea typeface="Raleway"/>
              <a:cs typeface="Raleway"/>
              <a:sym typeface="Raleway"/>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Fabriquer de l'unicité</a:t>
            </a:r>
            <a:endParaRPr>
              <a:solidFill>
                <a:srgbClr val="FFFFFF"/>
              </a:solidFill>
              <a:latin typeface="Raleway Light"/>
              <a:ea typeface="Raleway Light"/>
              <a:cs typeface="Raleway Light"/>
              <a:sym typeface="Raleway Light"/>
            </a:endParaRPr>
          </a:p>
        </p:txBody>
      </p:sp>
      <p:sp>
        <p:nvSpPr>
          <p:cNvPr id="377" name="Google Shape;377;p5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adresses MAC</a:t>
            </a:r>
            <a:endParaRPr sz="2200">
              <a:solidFill>
                <a:srgbClr val="FFFFFF"/>
              </a:solidFill>
              <a:latin typeface="Varela Round"/>
              <a:ea typeface="Varela Round"/>
              <a:cs typeface="Varela Round"/>
              <a:sym typeface="Varela Round"/>
            </a:endParaRPr>
          </a:p>
        </p:txBody>
      </p:sp>
      <p:sp>
        <p:nvSpPr>
          <p:cNvPr id="378" name="Google Shape;378;p54"/>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problème de l'adressage</a:t>
            </a:r>
            <a:endParaRPr sz="3700">
              <a:solidFill>
                <a:srgbClr val="F76C6C"/>
              </a:solidFill>
              <a:latin typeface="Varela Round"/>
              <a:ea typeface="Varela Round"/>
              <a:cs typeface="Varela Round"/>
              <a:sym typeface="Varela Round"/>
            </a:endParaRPr>
          </a:p>
        </p:txBody>
      </p:sp>
      <p:sp>
        <p:nvSpPr>
          <p:cNvPr id="379" name="Google Shape;379;p54"/>
          <p:cNvSpPr txBox="1"/>
          <p:nvPr/>
        </p:nvSpPr>
        <p:spPr>
          <a:xfrm>
            <a:off x="614600" y="1960325"/>
            <a:ext cx="7961700" cy="582900"/>
          </a:xfrm>
          <a:prstGeom prst="rect">
            <a:avLst/>
          </a:prstGeom>
          <a:noFill/>
          <a:ln>
            <a:noFill/>
          </a:ln>
        </p:spPr>
        <p:txBody>
          <a:bodyPr anchorCtr="0" anchor="ctr" bIns="0" lIns="0" spcFirstLastPara="1" rIns="0" wrap="square" tIns="0">
            <a:normAutofit lnSpcReduction="20000"/>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Comment s'assurer que toutes les adresses MAC utilisées sur un même réseau physique sont uniques ?</a:t>
            </a:r>
            <a:endParaRPr sz="2000">
              <a:solidFill>
                <a:srgbClr val="3B424E"/>
              </a:solidFill>
              <a:latin typeface="Raleway"/>
              <a:ea typeface="Raleway"/>
              <a:cs typeface="Raleway"/>
              <a:sym typeface="Raleway"/>
            </a:endParaRPr>
          </a:p>
        </p:txBody>
      </p:sp>
      <p:sp>
        <p:nvSpPr>
          <p:cNvPr id="380" name="Google Shape;380;p54"/>
          <p:cNvSpPr txBox="1"/>
          <p:nvPr/>
        </p:nvSpPr>
        <p:spPr>
          <a:xfrm>
            <a:off x="614600" y="2702375"/>
            <a:ext cx="7961700" cy="22635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Approche IEEE : </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Les adresses sont stockées dans les interfaces à la construction</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L'IEEE attribue un préfixe unique à chaque constructeur</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Chaque constructeur est en charge d'assurer l'unicité du suffixe de chacune de ses cartes</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Assure l'unicité globale des adresses </a:t>
            </a:r>
            <a:endParaRPr sz="2000">
              <a:solidFill>
                <a:srgbClr val="3B424E"/>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meilleur des mondes ?</a:t>
            </a:r>
            <a:endParaRPr>
              <a:solidFill>
                <a:srgbClr val="FFFFFF"/>
              </a:solidFill>
              <a:latin typeface="Raleway Light"/>
              <a:ea typeface="Raleway Light"/>
              <a:cs typeface="Raleway Light"/>
              <a:sym typeface="Raleway Light"/>
            </a:endParaRPr>
          </a:p>
        </p:txBody>
      </p:sp>
      <p:sp>
        <p:nvSpPr>
          <p:cNvPr id="386" name="Google Shape;386;p5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adresses MAC</a:t>
            </a:r>
            <a:endParaRPr sz="2200">
              <a:solidFill>
                <a:srgbClr val="FFFFFF"/>
              </a:solidFill>
              <a:latin typeface="Varela Round"/>
              <a:ea typeface="Varela Round"/>
              <a:cs typeface="Varela Round"/>
              <a:sym typeface="Varela Round"/>
            </a:endParaRPr>
          </a:p>
        </p:txBody>
      </p:sp>
      <p:sp>
        <p:nvSpPr>
          <p:cNvPr id="387" name="Google Shape;387;p55"/>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Problèmes restants</a:t>
            </a:r>
            <a:endParaRPr sz="3700">
              <a:solidFill>
                <a:srgbClr val="F76C6C"/>
              </a:solidFill>
              <a:latin typeface="Varela Round"/>
              <a:ea typeface="Varela Round"/>
              <a:cs typeface="Varela Round"/>
              <a:sym typeface="Varela Round"/>
            </a:endParaRPr>
          </a:p>
        </p:txBody>
      </p:sp>
      <p:sp>
        <p:nvSpPr>
          <p:cNvPr id="388" name="Google Shape;388;p55"/>
          <p:cNvSpPr txBox="1"/>
          <p:nvPr/>
        </p:nvSpPr>
        <p:spPr>
          <a:xfrm>
            <a:off x="614600" y="1960325"/>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Les écueils :</a:t>
            </a:r>
            <a:endParaRPr sz="20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Il est possible de changer l'adresse MAC d'une carte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Toutes les cartes ne sont pas gérées par un constructeur </a:t>
            </a:r>
            <a:endParaRPr sz="1800">
              <a:solidFill>
                <a:srgbClr val="3B424E"/>
              </a:solidFill>
              <a:latin typeface="Raleway"/>
              <a:ea typeface="Raleway"/>
              <a:cs typeface="Raleway"/>
              <a:sym typeface="Raleway"/>
            </a:endParaRPr>
          </a:p>
          <a:p>
            <a:pPr indent="-330200" lvl="1" marL="914400" rtl="0" algn="l">
              <a:lnSpc>
                <a:spcPct val="115000"/>
              </a:lnSpc>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Par ex. : les VM</a:t>
            </a:r>
            <a:endParaRPr sz="1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L'IEEE prévoit donc :</a:t>
            </a:r>
            <a:endParaRPr sz="20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des adresses censées être uniques globalement</a:t>
            </a:r>
            <a:endParaRPr sz="1800">
              <a:solidFill>
                <a:srgbClr val="3B424E"/>
              </a:solidFill>
              <a:latin typeface="Raleway"/>
              <a:ea typeface="Raleway"/>
              <a:cs typeface="Raleway"/>
              <a:sym typeface="Raleway"/>
            </a:endParaRPr>
          </a:p>
          <a:p>
            <a:pPr indent="-330200" lvl="0" marL="914400" rtl="0" algn="l">
              <a:lnSpc>
                <a:spcPct val="115000"/>
              </a:lnSpc>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à condition que personne ne change les adresses sans respecter les </a:t>
            </a:r>
            <a:r>
              <a:rPr lang="fr" sz="1600">
                <a:solidFill>
                  <a:srgbClr val="3B424E"/>
                </a:solidFill>
                <a:latin typeface="Raleway"/>
                <a:ea typeface="Raleway"/>
                <a:cs typeface="Raleway"/>
                <a:sym typeface="Raleway"/>
              </a:rPr>
              <a:t>règles (Parenthèse cybersécurité : ne faites pas confiance aux MAC)</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des adresses localement uniques</a:t>
            </a:r>
            <a:endParaRPr sz="1800">
              <a:solidFill>
                <a:srgbClr val="3B424E"/>
              </a:solidFill>
              <a:latin typeface="Raleway"/>
              <a:ea typeface="Raleway"/>
              <a:cs typeface="Raleway"/>
              <a:sym typeface="Raleway"/>
            </a:endParaRPr>
          </a:p>
          <a:p>
            <a:pPr indent="-330200" lvl="1" marL="914400" rtl="0" algn="l">
              <a:lnSpc>
                <a:spcPct val="115000"/>
              </a:lnSpc>
              <a:spcBef>
                <a:spcPts val="0"/>
              </a:spcBef>
              <a:spcAft>
                <a:spcPts val="0"/>
              </a:spcAft>
              <a:buClr>
                <a:srgbClr val="3B424E"/>
              </a:buClr>
              <a:buSzPts val="1600"/>
              <a:buFont typeface="Raleway"/>
              <a:buChar char="-"/>
            </a:pPr>
            <a:r>
              <a:rPr lang="fr" sz="1600">
                <a:solidFill>
                  <a:srgbClr val="3B424E"/>
                </a:solidFill>
                <a:latin typeface="Raleway"/>
                <a:ea typeface="Raleway"/>
                <a:cs typeface="Raleway"/>
                <a:sym typeface="Raleway"/>
              </a:rPr>
              <a:t>Gérée localement par les administrateurs des réseaux</a:t>
            </a:r>
            <a:endParaRPr sz="1700">
              <a:solidFill>
                <a:srgbClr val="3B424E"/>
              </a:solidFill>
              <a:latin typeface="Raleway"/>
              <a:ea typeface="Raleway"/>
              <a:cs typeface="Raleway"/>
              <a:sym typeface="Ralewa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6"/>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Des adresses ?</a:t>
            </a:r>
            <a:endParaRPr>
              <a:solidFill>
                <a:srgbClr val="FFFFFF"/>
              </a:solidFill>
              <a:latin typeface="Raleway Light"/>
              <a:ea typeface="Raleway Light"/>
              <a:cs typeface="Raleway Light"/>
              <a:sym typeface="Raleway Light"/>
            </a:endParaRPr>
          </a:p>
        </p:txBody>
      </p:sp>
      <p:sp>
        <p:nvSpPr>
          <p:cNvPr id="394" name="Google Shape;394;p56"/>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adresses MAC</a:t>
            </a:r>
            <a:endParaRPr sz="2200">
              <a:solidFill>
                <a:srgbClr val="FFFFFF"/>
              </a:solidFill>
              <a:latin typeface="Varela Round"/>
              <a:ea typeface="Varela Round"/>
              <a:cs typeface="Varela Round"/>
              <a:sym typeface="Varela Round"/>
            </a:endParaRPr>
          </a:p>
        </p:txBody>
      </p:sp>
      <p:sp>
        <p:nvSpPr>
          <p:cNvPr id="395" name="Google Shape;395;p56"/>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format des adresses MAC</a:t>
            </a:r>
            <a:endParaRPr sz="3700">
              <a:solidFill>
                <a:srgbClr val="F76C6C"/>
              </a:solidFill>
              <a:latin typeface="Varela Round"/>
              <a:ea typeface="Varela Round"/>
              <a:cs typeface="Varela Round"/>
              <a:sym typeface="Varela Round"/>
            </a:endParaRPr>
          </a:p>
        </p:txBody>
      </p:sp>
      <p:sp>
        <p:nvSpPr>
          <p:cNvPr id="396" name="Google Shape;396;p56"/>
          <p:cNvSpPr txBox="1"/>
          <p:nvPr/>
        </p:nvSpPr>
        <p:spPr>
          <a:xfrm>
            <a:off x="591150" y="197547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Adresse de 48 bits (6 octets)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Notée par octet en hexa séparé par </a:t>
            </a:r>
            <a:r>
              <a:rPr lang="fr" sz="2000">
                <a:solidFill>
                  <a:srgbClr val="3B424E"/>
                </a:solidFill>
              </a:rPr>
              <a:t>:</a:t>
            </a:r>
            <a:endParaRPr sz="2000">
              <a:solidFill>
                <a:srgbClr val="3B424E"/>
              </a:solidFill>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7</a:t>
            </a:r>
            <a:r>
              <a:rPr baseline="30000" lang="fr" sz="2000">
                <a:solidFill>
                  <a:srgbClr val="3B424E"/>
                </a:solidFill>
                <a:latin typeface="Raleway"/>
                <a:ea typeface="Raleway"/>
                <a:cs typeface="Raleway"/>
                <a:sym typeface="Raleway"/>
              </a:rPr>
              <a:t>éme</a:t>
            </a:r>
            <a:r>
              <a:rPr lang="fr" sz="2000">
                <a:solidFill>
                  <a:srgbClr val="3B424E"/>
                </a:solidFill>
                <a:latin typeface="Raleway"/>
                <a:ea typeface="Raleway"/>
                <a:cs typeface="Raleway"/>
                <a:sym typeface="Raleway"/>
              </a:rPr>
              <a:t> bit : U/L</a:t>
            </a:r>
            <a:endParaRPr sz="20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0 : Universelle (globalement unique)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1 : Locale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8</a:t>
            </a:r>
            <a:r>
              <a:rPr baseline="30000" lang="fr" sz="2000">
                <a:solidFill>
                  <a:srgbClr val="3B424E"/>
                </a:solidFill>
                <a:latin typeface="Raleway"/>
                <a:ea typeface="Raleway"/>
                <a:cs typeface="Raleway"/>
                <a:sym typeface="Raleway"/>
              </a:rPr>
              <a:t>éme</a:t>
            </a:r>
            <a:r>
              <a:rPr lang="fr" sz="2000">
                <a:solidFill>
                  <a:srgbClr val="3B424E"/>
                </a:solidFill>
                <a:latin typeface="Raleway"/>
                <a:ea typeface="Raleway"/>
                <a:cs typeface="Raleway"/>
                <a:sym typeface="Raleway"/>
              </a:rPr>
              <a:t> bit : I/G</a:t>
            </a:r>
            <a:endParaRPr sz="20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0 : Individuelle (adresse d'un hôte)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1 : Groupe (adresse d'un ensemble d'hôte)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Adresse de diffusion (Broadcast) : FF:FF:FF:FF:FF:FF</a:t>
            </a:r>
            <a:endParaRPr sz="1800">
              <a:solidFill>
                <a:srgbClr val="3B424E"/>
              </a:solidFill>
              <a:latin typeface="Raleway"/>
              <a:ea typeface="Raleway"/>
              <a:cs typeface="Raleway"/>
              <a:sym typeface="Ralewa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7"/>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C'est quoi mon adresse ?</a:t>
            </a:r>
            <a:endParaRPr>
              <a:solidFill>
                <a:srgbClr val="FFFFFF"/>
              </a:solidFill>
              <a:latin typeface="Raleway Light"/>
              <a:ea typeface="Raleway Light"/>
              <a:cs typeface="Raleway Light"/>
              <a:sym typeface="Raleway Light"/>
            </a:endParaRPr>
          </a:p>
        </p:txBody>
      </p:sp>
      <p:sp>
        <p:nvSpPr>
          <p:cNvPr id="402" name="Google Shape;402;p57"/>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Les adresses MAC</a:t>
            </a:r>
            <a:endParaRPr sz="2200">
              <a:solidFill>
                <a:srgbClr val="FFFFFF"/>
              </a:solidFill>
              <a:latin typeface="Varela Round"/>
              <a:ea typeface="Varela Round"/>
              <a:cs typeface="Varela Round"/>
              <a:sym typeface="Varela Round"/>
            </a:endParaRPr>
          </a:p>
        </p:txBody>
      </p:sp>
      <p:sp>
        <p:nvSpPr>
          <p:cNvPr id="403" name="Google Shape;403;p57"/>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Consulter son/ses MAC</a:t>
            </a:r>
            <a:endParaRPr sz="3700">
              <a:solidFill>
                <a:srgbClr val="F76C6C"/>
              </a:solidFill>
              <a:latin typeface="Varela Round"/>
              <a:ea typeface="Varela Round"/>
              <a:cs typeface="Varela Round"/>
              <a:sym typeface="Varela Round"/>
            </a:endParaRPr>
          </a:p>
        </p:txBody>
      </p:sp>
      <p:sp>
        <p:nvSpPr>
          <p:cNvPr id="404" name="Google Shape;404;p57"/>
          <p:cNvSpPr txBox="1"/>
          <p:nvPr/>
        </p:nvSpPr>
        <p:spPr>
          <a:xfrm>
            <a:off x="614600" y="1960325"/>
            <a:ext cx="3221700" cy="13857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Sur GNU/Linux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rPr>
              <a:t>ip </a:t>
            </a:r>
            <a:r>
              <a:rPr lang="fr" sz="2000">
                <a:solidFill>
                  <a:srgbClr val="3B424E"/>
                </a:solidFill>
              </a:rPr>
              <a:t>link show</a:t>
            </a:r>
            <a:r>
              <a:rPr lang="fr" sz="2000">
                <a:solidFill>
                  <a:srgbClr val="3B424E"/>
                </a:solidFill>
                <a:latin typeface="Raleway"/>
                <a:ea typeface="Raleway"/>
                <a:cs typeface="Raleway"/>
                <a:sym typeface="Raleway"/>
              </a:rPr>
              <a:t> (en abrégé : </a:t>
            </a:r>
            <a:r>
              <a:rPr lang="fr" sz="2000">
                <a:solidFill>
                  <a:srgbClr val="3B424E"/>
                </a:solidFill>
              </a:rPr>
              <a:t>ip l</a:t>
            </a:r>
            <a:r>
              <a:rPr lang="fr" sz="2000">
                <a:solidFill>
                  <a:srgbClr val="3B424E"/>
                </a:solidFill>
                <a:latin typeface="Raleway"/>
                <a:ea typeface="Raleway"/>
                <a:cs typeface="Raleway"/>
                <a:sym typeface="Raleway"/>
              </a:rPr>
              <a:t>)</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spoiler : wifi utilise aussi les adresses MAC</a:t>
            </a:r>
            <a:endParaRPr sz="1800">
              <a:solidFill>
                <a:srgbClr val="3B424E"/>
              </a:solidFill>
              <a:latin typeface="Raleway"/>
              <a:ea typeface="Raleway"/>
              <a:cs typeface="Raleway"/>
              <a:sym typeface="Raleway"/>
            </a:endParaRPr>
          </a:p>
        </p:txBody>
      </p:sp>
      <p:sp>
        <p:nvSpPr>
          <p:cNvPr id="405" name="Google Shape;405;p57"/>
          <p:cNvSpPr/>
          <p:nvPr/>
        </p:nvSpPr>
        <p:spPr>
          <a:xfrm>
            <a:off x="3893150" y="1800975"/>
            <a:ext cx="5111100" cy="1545000"/>
          </a:xfrm>
          <a:prstGeom prst="rect">
            <a:avLst/>
          </a:prstGeom>
          <a:solidFill>
            <a:srgbClr val="424242"/>
          </a:solidFill>
          <a:ln cap="flat" cmpd="sng" w="9525">
            <a:solidFill>
              <a:srgbClr val="4242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sz="1200">
                <a:solidFill>
                  <a:srgbClr val="00FF00"/>
                </a:solidFill>
              </a:rPr>
              <a:t>wilder</a:t>
            </a:r>
            <a:r>
              <a:rPr lang="fr" sz="1200">
                <a:solidFill>
                  <a:srgbClr val="00FF00"/>
                </a:solidFill>
              </a:rPr>
              <a:t>@host:</a:t>
            </a:r>
            <a:r>
              <a:rPr lang="fr" sz="1200">
                <a:solidFill>
                  <a:srgbClr val="FFFFFF"/>
                </a:solidFill>
              </a:rPr>
              <a:t>~$ ip l</a:t>
            </a:r>
            <a:endParaRPr sz="1200">
              <a:solidFill>
                <a:srgbClr val="FFFFFF"/>
              </a:solidFill>
            </a:endParaRPr>
          </a:p>
          <a:p>
            <a:pPr indent="0" lvl="0" marL="0" rtl="0" algn="l">
              <a:spcBef>
                <a:spcPts val="0"/>
              </a:spcBef>
              <a:spcAft>
                <a:spcPts val="0"/>
              </a:spcAft>
              <a:buNone/>
            </a:pPr>
            <a:r>
              <a:rPr lang="fr" sz="1200">
                <a:solidFill>
                  <a:srgbClr val="FFFFFF"/>
                </a:solidFill>
              </a:rPr>
              <a:t>2: enp52s0: &lt;NO-CARRIER,BROADCAST,MULTICAST,UP&gt; mtu 1500 qdisc fq_codel state DOWN mode DEFAULT group default qlen 1000</a:t>
            </a:r>
            <a:endParaRPr sz="1200">
              <a:solidFill>
                <a:srgbClr val="FFFFFF"/>
              </a:solidFill>
            </a:endParaRPr>
          </a:p>
          <a:p>
            <a:pPr indent="0" lvl="0" marL="0" rtl="0" algn="l">
              <a:spcBef>
                <a:spcPts val="0"/>
              </a:spcBef>
              <a:spcAft>
                <a:spcPts val="0"/>
              </a:spcAft>
              <a:buNone/>
            </a:pPr>
            <a:r>
              <a:rPr lang="fr" sz="1200">
                <a:solidFill>
                  <a:srgbClr val="FFFFFF"/>
                </a:solidFill>
              </a:rPr>
              <a:t>    link/ether </a:t>
            </a:r>
            <a:r>
              <a:rPr lang="fr" sz="1200">
                <a:solidFill>
                  <a:srgbClr val="00FFFF"/>
                </a:solidFill>
              </a:rPr>
              <a:t>d4:93:90:05:2c:1c</a:t>
            </a:r>
            <a:r>
              <a:rPr lang="fr" sz="1200">
                <a:solidFill>
                  <a:srgbClr val="FFFFFF"/>
                </a:solidFill>
              </a:rPr>
              <a:t> brd ff:ff:ff:ff:ff:ff</a:t>
            </a:r>
            <a:endParaRPr sz="1200">
              <a:solidFill>
                <a:srgbClr val="FFFFFF"/>
              </a:solidFill>
            </a:endParaRPr>
          </a:p>
          <a:p>
            <a:pPr indent="0" lvl="0" marL="0" rtl="0" algn="l">
              <a:spcBef>
                <a:spcPts val="0"/>
              </a:spcBef>
              <a:spcAft>
                <a:spcPts val="0"/>
              </a:spcAft>
              <a:buNone/>
            </a:pPr>
            <a:r>
              <a:rPr lang="fr" sz="1200">
                <a:solidFill>
                  <a:srgbClr val="FFFFFF"/>
                </a:solidFill>
              </a:rPr>
              <a:t>3: wlp0s20f3: &lt;BROADCAST,MULTICAST,UP,LOWER_UP&gt; mtu 1500 qdisc noqueue state UP mode DORMANT group default qlen 1000</a:t>
            </a:r>
            <a:endParaRPr sz="1200">
              <a:solidFill>
                <a:srgbClr val="FFFFFF"/>
              </a:solidFill>
            </a:endParaRPr>
          </a:p>
          <a:p>
            <a:pPr indent="0" lvl="0" marL="0" rtl="0" algn="l">
              <a:spcBef>
                <a:spcPts val="0"/>
              </a:spcBef>
              <a:spcAft>
                <a:spcPts val="0"/>
              </a:spcAft>
              <a:buNone/>
            </a:pPr>
            <a:r>
              <a:rPr lang="fr" sz="1200">
                <a:solidFill>
                  <a:srgbClr val="FFFFFF"/>
                </a:solidFill>
              </a:rPr>
              <a:t>    link/ether 70:1a:b8:b1:ec:2f brd ff:ff:ff:ff:ff:ff</a:t>
            </a:r>
            <a:endParaRPr sz="1200">
              <a:solidFill>
                <a:srgbClr val="FFFFFF"/>
              </a:solidFill>
            </a:endParaRPr>
          </a:p>
        </p:txBody>
      </p:sp>
      <p:sp>
        <p:nvSpPr>
          <p:cNvPr id="406" name="Google Shape;406;p57"/>
          <p:cNvSpPr/>
          <p:nvPr/>
        </p:nvSpPr>
        <p:spPr>
          <a:xfrm>
            <a:off x="2602550" y="3520275"/>
            <a:ext cx="6401700" cy="1483200"/>
          </a:xfrm>
          <a:prstGeom prst="rect">
            <a:avLst/>
          </a:prstGeom>
          <a:solidFill>
            <a:srgbClr val="073763"/>
          </a:solidFill>
          <a:ln cap="flat" cmpd="sng" w="9525">
            <a:solidFill>
              <a:srgbClr val="4242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sz="1200">
                <a:solidFill>
                  <a:srgbClr val="FFFFFF"/>
                </a:solidFill>
              </a:rPr>
              <a:t>PS C:\Users\wilder&gt; Get-NetAdapter</a:t>
            </a:r>
            <a:endParaRPr sz="1200">
              <a:solidFill>
                <a:srgbClr val="FFFFFF"/>
              </a:solidFill>
            </a:endParaRPr>
          </a:p>
          <a:p>
            <a:pPr indent="0" lvl="0" marL="0" rtl="0" algn="l">
              <a:spcBef>
                <a:spcPts val="0"/>
              </a:spcBef>
              <a:spcAft>
                <a:spcPts val="0"/>
              </a:spcAft>
              <a:buNone/>
            </a:pPr>
            <a:r>
              <a:rPr lang="fr" sz="1200">
                <a:solidFill>
                  <a:srgbClr val="FFFFFF"/>
                </a:solidFill>
              </a:rPr>
              <a:t>Name		InterfaceDescription		IfIndex  Status	MacAddress		LinkSpeed</a:t>
            </a:r>
            <a:endParaRPr sz="1200">
              <a:solidFill>
                <a:srgbClr val="FFFFFF"/>
              </a:solidFill>
            </a:endParaRPr>
          </a:p>
          <a:p>
            <a:pPr indent="0" lvl="0" marL="0" rtl="0" algn="l">
              <a:spcBef>
                <a:spcPts val="0"/>
              </a:spcBef>
              <a:spcAft>
                <a:spcPts val="0"/>
              </a:spcAft>
              <a:buNone/>
            </a:pPr>
            <a:r>
              <a:rPr lang="fr" sz="1200">
                <a:solidFill>
                  <a:srgbClr val="FFFFFF"/>
                </a:solidFill>
              </a:rPr>
              <a:t>--------		---------------------------		---------  --------	-----------------		--------------</a:t>
            </a:r>
            <a:endParaRPr sz="1200">
              <a:solidFill>
                <a:srgbClr val="FFFFFF"/>
              </a:solidFill>
            </a:endParaRPr>
          </a:p>
          <a:p>
            <a:pPr indent="0" lvl="0" marL="0" rtl="0" algn="l">
              <a:spcBef>
                <a:spcPts val="0"/>
              </a:spcBef>
              <a:spcAft>
                <a:spcPts val="0"/>
              </a:spcAft>
              <a:buNone/>
            </a:pPr>
            <a:r>
              <a:rPr lang="fr" sz="1200">
                <a:solidFill>
                  <a:srgbClr val="FFFFFF"/>
                </a:solidFill>
              </a:rPr>
              <a:t>Ethernet	Intel(R) PRO/1000		         6  Up		08-00-27-BF-01-6F	    1 Gbps</a:t>
            </a:r>
            <a:endParaRPr sz="1200">
              <a:solidFill>
                <a:srgbClr val="FFFFFF"/>
              </a:solidFill>
            </a:endParaRPr>
          </a:p>
        </p:txBody>
      </p:sp>
      <p:sp>
        <p:nvSpPr>
          <p:cNvPr id="407" name="Google Shape;407;p57"/>
          <p:cNvSpPr txBox="1"/>
          <p:nvPr/>
        </p:nvSpPr>
        <p:spPr>
          <a:xfrm>
            <a:off x="533000" y="3520275"/>
            <a:ext cx="1953600" cy="148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Avec Powershell :</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rPr>
              <a:t>Get-NetAdapter</a:t>
            </a:r>
            <a:endParaRPr sz="1800">
              <a:solidFill>
                <a:srgbClr val="3B424E"/>
              </a:solidFill>
              <a:latin typeface="Raleway"/>
              <a:ea typeface="Raleway"/>
              <a:cs typeface="Raleway"/>
              <a:sym typeface="Raleway"/>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58"/>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La trame ethernet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9"/>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En détails</a:t>
            </a:r>
            <a:endParaRPr>
              <a:solidFill>
                <a:srgbClr val="FFFFFF"/>
              </a:solidFill>
              <a:latin typeface="Raleway Light"/>
              <a:ea typeface="Raleway Light"/>
              <a:cs typeface="Raleway Light"/>
              <a:sym typeface="Raleway Light"/>
            </a:endParaRPr>
          </a:p>
        </p:txBody>
      </p:sp>
      <p:sp>
        <p:nvSpPr>
          <p:cNvPr id="418" name="Google Shape;418;p59"/>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19" name="Google Shape;419;p59"/>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format général de la trame</a:t>
            </a:r>
            <a:endParaRPr sz="3700">
              <a:solidFill>
                <a:srgbClr val="F76C6C"/>
              </a:solidFill>
              <a:latin typeface="Varela Round"/>
              <a:ea typeface="Varela Round"/>
              <a:cs typeface="Varela Round"/>
              <a:sym typeface="Varela Round"/>
            </a:endParaRPr>
          </a:p>
        </p:txBody>
      </p:sp>
      <p:sp>
        <p:nvSpPr>
          <p:cNvPr id="420" name="Google Shape;420;p59"/>
          <p:cNvSpPr txBox="1"/>
          <p:nvPr/>
        </p:nvSpPr>
        <p:spPr>
          <a:xfrm>
            <a:off x="591150" y="1930250"/>
            <a:ext cx="7961700" cy="3043200"/>
          </a:xfrm>
          <a:prstGeom prst="rect">
            <a:avLst/>
          </a:prstGeom>
          <a:noFill/>
          <a:ln>
            <a:noFill/>
          </a:ln>
        </p:spPr>
        <p:txBody>
          <a:bodyPr anchorCtr="0" anchor="ctr" bIns="0" lIns="0" spcFirstLastPara="1" rIns="0" wrap="square" tIns="0">
            <a:normAutofit fontScale="77500" lnSpcReduction="10000"/>
          </a:bodyPr>
          <a:lstStyle/>
          <a:p>
            <a:pPr indent="0" lvl="0" marL="0" rtl="0" algn="just">
              <a:lnSpc>
                <a:spcPct val="115000"/>
              </a:lnSpc>
              <a:spcBef>
                <a:spcPts val="0"/>
              </a:spcBef>
              <a:spcAft>
                <a:spcPts val="0"/>
              </a:spcAft>
              <a:buNone/>
            </a:pPr>
            <a:r>
              <a:rPr lang="fr" sz="2000">
                <a:solidFill>
                  <a:srgbClr val="3B424E"/>
                </a:solidFill>
                <a:latin typeface="Raleway"/>
                <a:ea typeface="Raleway"/>
                <a:cs typeface="Raleway"/>
                <a:sym typeface="Raleway"/>
              </a:rPr>
              <a:t>La trame ethernet est constituée des </a:t>
            </a:r>
            <a:r>
              <a:rPr lang="fr" sz="2000">
                <a:solidFill>
                  <a:srgbClr val="3B424E"/>
                </a:solidFill>
                <a:latin typeface="Raleway"/>
                <a:ea typeface="Raleway"/>
                <a:cs typeface="Raleway"/>
                <a:sym typeface="Raleway"/>
              </a:rPr>
              <a:t>éléments</a:t>
            </a:r>
            <a:r>
              <a:rPr lang="fr" sz="2000">
                <a:solidFill>
                  <a:srgbClr val="3B424E"/>
                </a:solidFill>
                <a:latin typeface="Raleway"/>
                <a:ea typeface="Raleway"/>
                <a:cs typeface="Raleway"/>
                <a:sym typeface="Raleway"/>
              </a:rPr>
              <a:t> suivants:</a:t>
            </a:r>
            <a:endParaRPr sz="2000">
              <a:solidFill>
                <a:srgbClr val="3B424E"/>
              </a:solidFill>
              <a:latin typeface="Raleway"/>
              <a:ea typeface="Raleway"/>
              <a:cs typeface="Raleway"/>
              <a:sym typeface="Raleway"/>
            </a:endParaRPr>
          </a:p>
          <a:p>
            <a:pPr indent="-327025" lvl="0" marL="457200" rtl="0" algn="just">
              <a:lnSpc>
                <a:spcPct val="115000"/>
              </a:lnSpc>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Un </a:t>
            </a:r>
            <a:r>
              <a:rPr b="1" lang="fr" sz="2000">
                <a:solidFill>
                  <a:srgbClr val="3B424E"/>
                </a:solidFill>
                <a:latin typeface="Raleway"/>
                <a:ea typeface="Raleway"/>
                <a:cs typeface="Raleway"/>
                <a:sym typeface="Raleway"/>
              </a:rPr>
              <a:t>début de trame</a:t>
            </a:r>
            <a:r>
              <a:rPr lang="fr" sz="2000">
                <a:solidFill>
                  <a:srgbClr val="3B424E"/>
                </a:solidFill>
                <a:latin typeface="Raleway"/>
                <a:ea typeface="Raleway"/>
                <a:cs typeface="Raleway"/>
                <a:sym typeface="Raleway"/>
              </a:rPr>
              <a:t> (ou préambule)</a:t>
            </a:r>
            <a:endParaRPr sz="2000">
              <a:solidFill>
                <a:srgbClr val="3B424E"/>
              </a:solidFill>
              <a:latin typeface="Raleway"/>
              <a:ea typeface="Raleway"/>
              <a:cs typeface="Raleway"/>
              <a:sym typeface="Raleway"/>
            </a:endParaRPr>
          </a:p>
          <a:p>
            <a:pPr indent="-327025" lvl="0" marL="457200" rtl="0" algn="just">
              <a:lnSpc>
                <a:spcPct val="115000"/>
              </a:lnSpc>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Un </a:t>
            </a:r>
            <a:r>
              <a:rPr b="1" lang="fr" sz="2000">
                <a:solidFill>
                  <a:srgbClr val="3B424E"/>
                </a:solidFill>
                <a:latin typeface="Raleway"/>
                <a:ea typeface="Raleway"/>
                <a:cs typeface="Raleway"/>
                <a:sym typeface="Raleway"/>
              </a:rPr>
              <a:t>MAC header</a:t>
            </a:r>
            <a:r>
              <a:rPr lang="fr" sz="2000">
                <a:solidFill>
                  <a:srgbClr val="3B424E"/>
                </a:solidFill>
                <a:latin typeface="Raleway"/>
                <a:ea typeface="Raleway"/>
                <a:cs typeface="Raleway"/>
                <a:sym typeface="Raleway"/>
              </a:rPr>
              <a:t> (entête de liaison):</a:t>
            </a:r>
            <a:endParaRPr sz="2000">
              <a:solidFill>
                <a:srgbClr val="3B424E"/>
              </a:solidFill>
              <a:latin typeface="Raleway"/>
              <a:ea typeface="Raleway"/>
              <a:cs typeface="Raleway"/>
              <a:sym typeface="Raleway"/>
            </a:endParaRPr>
          </a:p>
          <a:p>
            <a:pPr indent="-327025" lvl="1" marL="914400" rtl="0" algn="just">
              <a:lnSpc>
                <a:spcPct val="115000"/>
              </a:lnSpc>
              <a:spcBef>
                <a:spcPts val="0"/>
              </a:spcBef>
              <a:spcAft>
                <a:spcPts val="0"/>
              </a:spcAft>
              <a:buClr>
                <a:srgbClr val="3B424E"/>
              </a:buClr>
              <a:buSzPct val="100000"/>
              <a:buFont typeface="Raleway"/>
              <a:buChar char="-"/>
            </a:pPr>
            <a:r>
              <a:rPr b="1" lang="fr" sz="2000">
                <a:solidFill>
                  <a:srgbClr val="3B424E"/>
                </a:solidFill>
                <a:latin typeface="Raleway"/>
                <a:ea typeface="Raleway"/>
                <a:cs typeface="Raleway"/>
                <a:sym typeface="Raleway"/>
              </a:rPr>
              <a:t>Adresse MAC</a:t>
            </a:r>
            <a:r>
              <a:rPr lang="fr" sz="2000">
                <a:solidFill>
                  <a:srgbClr val="3B424E"/>
                </a:solidFill>
                <a:latin typeface="Raleway"/>
                <a:ea typeface="Raleway"/>
                <a:cs typeface="Raleway"/>
                <a:sym typeface="Raleway"/>
              </a:rPr>
              <a:t> de destination</a:t>
            </a:r>
            <a:endParaRPr sz="2000">
              <a:solidFill>
                <a:srgbClr val="3B424E"/>
              </a:solidFill>
              <a:latin typeface="Raleway"/>
              <a:ea typeface="Raleway"/>
              <a:cs typeface="Raleway"/>
              <a:sym typeface="Raleway"/>
            </a:endParaRPr>
          </a:p>
          <a:p>
            <a:pPr indent="-327025" lvl="1" marL="914400" rtl="0" algn="just">
              <a:lnSpc>
                <a:spcPct val="115000"/>
              </a:lnSpc>
              <a:spcBef>
                <a:spcPts val="0"/>
              </a:spcBef>
              <a:spcAft>
                <a:spcPts val="0"/>
              </a:spcAft>
              <a:buClr>
                <a:srgbClr val="3B424E"/>
              </a:buClr>
              <a:buSzPct val="100000"/>
              <a:buFont typeface="Raleway"/>
              <a:buChar char="-"/>
            </a:pPr>
            <a:r>
              <a:rPr b="1" lang="fr" sz="2000">
                <a:solidFill>
                  <a:srgbClr val="3B424E"/>
                </a:solidFill>
                <a:latin typeface="Raleway"/>
                <a:ea typeface="Raleway"/>
                <a:cs typeface="Raleway"/>
                <a:sym typeface="Raleway"/>
              </a:rPr>
              <a:t>Adresse MAC</a:t>
            </a:r>
            <a:r>
              <a:rPr lang="fr" sz="2000">
                <a:solidFill>
                  <a:srgbClr val="3B424E"/>
                </a:solidFill>
                <a:latin typeface="Raleway"/>
                <a:ea typeface="Raleway"/>
                <a:cs typeface="Raleway"/>
                <a:sym typeface="Raleway"/>
              </a:rPr>
              <a:t> source</a:t>
            </a:r>
            <a:endParaRPr sz="2000">
              <a:solidFill>
                <a:srgbClr val="3B424E"/>
              </a:solidFill>
              <a:latin typeface="Raleway"/>
              <a:ea typeface="Raleway"/>
              <a:cs typeface="Raleway"/>
              <a:sym typeface="Raleway"/>
            </a:endParaRPr>
          </a:p>
          <a:p>
            <a:pPr indent="-327025" lvl="1" marL="914400" rtl="0" algn="just">
              <a:lnSpc>
                <a:spcPct val="115000"/>
              </a:lnSpc>
              <a:spcBef>
                <a:spcPts val="0"/>
              </a:spcBef>
              <a:spcAft>
                <a:spcPts val="0"/>
              </a:spcAft>
              <a:buClr>
                <a:srgbClr val="3B424E"/>
              </a:buClr>
              <a:buSzPct val="100000"/>
              <a:buFont typeface="Raleway"/>
              <a:buChar char="-"/>
            </a:pPr>
            <a:r>
              <a:rPr b="1" lang="fr" sz="2000">
                <a:solidFill>
                  <a:srgbClr val="3B424E"/>
                </a:solidFill>
                <a:latin typeface="Raleway"/>
                <a:ea typeface="Raleway"/>
                <a:cs typeface="Raleway"/>
                <a:sym typeface="Raleway"/>
              </a:rPr>
              <a:t>EtherType </a:t>
            </a:r>
            <a:r>
              <a:rPr lang="fr" sz="2000">
                <a:solidFill>
                  <a:srgbClr val="3B424E"/>
                </a:solidFill>
                <a:latin typeface="Raleway"/>
                <a:ea typeface="Raleway"/>
                <a:cs typeface="Raleway"/>
                <a:sym typeface="Raleway"/>
              </a:rPr>
              <a:t>(type de contenu)</a:t>
            </a:r>
            <a:endParaRPr sz="2000">
              <a:solidFill>
                <a:srgbClr val="3B424E"/>
              </a:solidFill>
              <a:latin typeface="Raleway"/>
              <a:ea typeface="Raleway"/>
              <a:cs typeface="Raleway"/>
              <a:sym typeface="Raleway"/>
            </a:endParaRPr>
          </a:p>
          <a:p>
            <a:pPr indent="-327025" lvl="0" marL="457200" rtl="0" algn="just">
              <a:lnSpc>
                <a:spcPct val="115000"/>
              </a:lnSpc>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Le </a:t>
            </a:r>
            <a:r>
              <a:rPr b="1" lang="fr" sz="2000">
                <a:solidFill>
                  <a:srgbClr val="3B424E"/>
                </a:solidFill>
                <a:latin typeface="Raleway"/>
                <a:ea typeface="Raleway"/>
                <a:cs typeface="Raleway"/>
                <a:sym typeface="Raleway"/>
              </a:rPr>
              <a:t>datagramme IP</a:t>
            </a:r>
            <a:r>
              <a:rPr lang="fr" sz="2000">
                <a:solidFill>
                  <a:srgbClr val="3B424E"/>
                </a:solidFill>
                <a:latin typeface="Raleway"/>
                <a:ea typeface="Raleway"/>
                <a:cs typeface="Raleway"/>
                <a:sym typeface="Raleway"/>
              </a:rPr>
              <a:t>: les données à transporter</a:t>
            </a:r>
            <a:endParaRPr sz="2000">
              <a:solidFill>
                <a:srgbClr val="3B424E"/>
              </a:solidFill>
              <a:latin typeface="Raleway"/>
              <a:ea typeface="Raleway"/>
              <a:cs typeface="Raleway"/>
              <a:sym typeface="Raleway"/>
            </a:endParaRPr>
          </a:p>
          <a:p>
            <a:pPr indent="-327025" lvl="0" marL="457200" rtl="0" algn="just">
              <a:lnSpc>
                <a:spcPct val="115000"/>
              </a:lnSpc>
              <a:spcBef>
                <a:spcPts val="0"/>
              </a:spcBef>
              <a:spcAft>
                <a:spcPts val="0"/>
              </a:spcAft>
              <a:buClr>
                <a:srgbClr val="3B424E"/>
              </a:buClr>
              <a:buSzPct val="100000"/>
              <a:buFont typeface="Raleway"/>
              <a:buChar char="-"/>
            </a:pPr>
            <a:r>
              <a:rPr lang="fr" sz="2000">
                <a:solidFill>
                  <a:srgbClr val="3B424E"/>
                </a:solidFill>
                <a:latin typeface="Raleway"/>
                <a:ea typeface="Raleway"/>
                <a:cs typeface="Raleway"/>
                <a:sym typeface="Raleway"/>
              </a:rPr>
              <a:t>Un </a:t>
            </a:r>
            <a:r>
              <a:rPr b="1" lang="fr" sz="2000">
                <a:solidFill>
                  <a:srgbClr val="3B424E"/>
                </a:solidFill>
                <a:latin typeface="Raleway"/>
                <a:ea typeface="Raleway"/>
                <a:cs typeface="Raleway"/>
                <a:sym typeface="Raleway"/>
              </a:rPr>
              <a:t>CRC checksum</a:t>
            </a:r>
            <a:r>
              <a:rPr lang="fr" sz="2000">
                <a:solidFill>
                  <a:srgbClr val="3B424E"/>
                </a:solidFill>
                <a:latin typeface="Raleway"/>
                <a:ea typeface="Raleway"/>
                <a:cs typeface="Raleway"/>
                <a:sym typeface="Raleway"/>
              </a:rPr>
              <a:t> (somme de contrôle</a:t>
            </a:r>
            <a:r>
              <a:rPr lang="fr" sz="2000">
                <a:solidFill>
                  <a:srgbClr val="3B424E"/>
                </a:solidFill>
                <a:latin typeface="Raleway"/>
                <a:ea typeface="Raleway"/>
                <a:cs typeface="Raleway"/>
                <a:sym typeface="Raleway"/>
              </a:rPr>
              <a:t>) ou </a:t>
            </a:r>
            <a:r>
              <a:rPr b="1" lang="fr" sz="2000">
                <a:solidFill>
                  <a:srgbClr val="3B424E"/>
                </a:solidFill>
                <a:latin typeface="Raleway"/>
                <a:ea typeface="Raleway"/>
                <a:cs typeface="Raleway"/>
                <a:sym typeface="Raleway"/>
              </a:rPr>
              <a:t>FCS</a:t>
            </a:r>
            <a:r>
              <a:rPr lang="fr" sz="2000">
                <a:solidFill>
                  <a:srgbClr val="3B424E"/>
                </a:solidFill>
                <a:latin typeface="Raleway"/>
                <a:ea typeface="Raleway"/>
                <a:cs typeface="Raleway"/>
                <a:sym typeface="Raleway"/>
              </a:rPr>
              <a:t> (Frame Check Sequence) =&gt; permet de vérifier si la trame n'a pas été altérée pendant le trajet</a:t>
            </a:r>
            <a:endParaRPr sz="20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000">
                <a:solidFill>
                  <a:srgbClr val="3B424E"/>
                </a:solidFill>
                <a:latin typeface="Raleway"/>
                <a:ea typeface="Raleway"/>
                <a:cs typeface="Raleway"/>
                <a:sym typeface="Raleway"/>
              </a:rPr>
              <a:t>Pour pouvoir être traités, ces différents éléments sont de taille et de position fixe !</a:t>
            </a:r>
            <a:endParaRPr sz="20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000">
                <a:solidFill>
                  <a:srgbClr val="3B424E"/>
                </a:solidFill>
                <a:latin typeface="Raleway"/>
                <a:ea typeface="Raleway"/>
                <a:cs typeface="Raleway"/>
                <a:sym typeface="Raleway"/>
              </a:rPr>
              <a:t>La trame sous cette forme est au niveau de la couche réseau (couche 4 du modèle TCP/IP)</a:t>
            </a:r>
            <a:endParaRPr sz="2000">
              <a:solidFill>
                <a:srgbClr val="3B424E"/>
              </a:solidFill>
              <a:latin typeface="Raleway"/>
              <a:ea typeface="Raleway"/>
              <a:cs typeface="Raleway"/>
              <a:sym typeface="Raleway"/>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0"/>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En détails</a:t>
            </a:r>
            <a:endParaRPr>
              <a:solidFill>
                <a:srgbClr val="FFFFFF"/>
              </a:solidFill>
              <a:latin typeface="Raleway Light"/>
              <a:ea typeface="Raleway Light"/>
              <a:cs typeface="Raleway Light"/>
              <a:sym typeface="Raleway Light"/>
            </a:endParaRPr>
          </a:p>
        </p:txBody>
      </p:sp>
      <p:sp>
        <p:nvSpPr>
          <p:cNvPr id="426" name="Google Shape;426;p60"/>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27" name="Google Shape;427;p60"/>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Schéma général de la trame ethernet</a:t>
            </a:r>
            <a:endParaRPr sz="3700">
              <a:solidFill>
                <a:srgbClr val="F76C6C"/>
              </a:solidFill>
              <a:latin typeface="Varela Round"/>
              <a:ea typeface="Varela Round"/>
              <a:cs typeface="Varela Round"/>
              <a:sym typeface="Varela Round"/>
            </a:endParaRPr>
          </a:p>
        </p:txBody>
      </p:sp>
      <p:pic>
        <p:nvPicPr>
          <p:cNvPr id="428" name="Google Shape;428;p60"/>
          <p:cNvPicPr preferRelativeResize="0"/>
          <p:nvPr/>
        </p:nvPicPr>
        <p:blipFill>
          <a:blip r:embed="rId3">
            <a:alphaModFix/>
          </a:blip>
          <a:stretch>
            <a:fillRect/>
          </a:stretch>
        </p:blipFill>
        <p:spPr>
          <a:xfrm>
            <a:off x="228913" y="2647653"/>
            <a:ext cx="8686175" cy="9808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Commençons</a:t>
            </a:r>
            <a:r>
              <a:rPr lang="fr">
                <a:solidFill>
                  <a:srgbClr val="FFFFFF"/>
                </a:solidFill>
                <a:latin typeface="Raleway Light"/>
                <a:ea typeface="Raleway Light"/>
                <a:cs typeface="Raleway Light"/>
                <a:sym typeface="Raleway Light"/>
              </a:rPr>
              <a:t> par le commencement</a:t>
            </a:r>
            <a:endParaRPr>
              <a:solidFill>
                <a:srgbClr val="FFFFFF"/>
              </a:solidFill>
              <a:latin typeface="Raleway Light"/>
              <a:ea typeface="Raleway Light"/>
              <a:cs typeface="Raleway Light"/>
              <a:sym typeface="Raleway Light"/>
            </a:endParaRPr>
          </a:p>
        </p:txBody>
      </p:sp>
      <p:sp>
        <p:nvSpPr>
          <p:cNvPr id="434" name="Google Shape;434;p6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35" name="Google Shape;435;p61"/>
          <p:cNvSpPr txBox="1"/>
          <p:nvPr/>
        </p:nvSpPr>
        <p:spPr>
          <a:xfrm>
            <a:off x="533000" y="1180613"/>
            <a:ext cx="8471100" cy="531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Début de trame</a:t>
            </a:r>
            <a:endParaRPr sz="3700">
              <a:solidFill>
                <a:srgbClr val="F76C6C"/>
              </a:solidFill>
              <a:latin typeface="Varela Round"/>
              <a:ea typeface="Varela Round"/>
              <a:cs typeface="Varela Round"/>
              <a:sym typeface="Varela Round"/>
            </a:endParaRPr>
          </a:p>
        </p:txBody>
      </p:sp>
      <p:sp>
        <p:nvSpPr>
          <p:cNvPr id="436" name="Google Shape;436;p61"/>
          <p:cNvSpPr txBox="1"/>
          <p:nvPr/>
        </p:nvSpPr>
        <p:spPr>
          <a:xfrm>
            <a:off x="629750" y="1930025"/>
            <a:ext cx="7961700" cy="3043200"/>
          </a:xfrm>
          <a:prstGeom prst="rect">
            <a:avLst/>
          </a:prstGeom>
          <a:noFill/>
          <a:ln>
            <a:noFill/>
          </a:ln>
        </p:spPr>
        <p:txBody>
          <a:bodyPr anchorCtr="0" anchor="ctr" bIns="0" lIns="0" spcFirstLastPara="1" rIns="0" wrap="square" tIns="0">
            <a:noAutofit/>
          </a:bodyPr>
          <a:lstStyle/>
          <a:p>
            <a:pPr indent="0" lvl="0" marL="0" rtl="0" algn="just">
              <a:lnSpc>
                <a:spcPct val="115000"/>
              </a:lnSpc>
              <a:spcBef>
                <a:spcPts val="0"/>
              </a:spcBef>
              <a:spcAft>
                <a:spcPts val="0"/>
              </a:spcAft>
              <a:buSzPts val="935"/>
              <a:buNone/>
            </a:pPr>
            <a:r>
              <a:rPr lang="fr" sz="2000">
                <a:solidFill>
                  <a:srgbClr val="3B424E"/>
                </a:solidFill>
                <a:latin typeface="Raleway"/>
                <a:ea typeface="Raleway"/>
                <a:cs typeface="Raleway"/>
                <a:sym typeface="Raleway"/>
              </a:rPr>
              <a:t>Le début de la trame annonce une trame ethernet.</a:t>
            </a:r>
            <a:endParaRPr sz="2000">
              <a:solidFill>
                <a:srgbClr val="3B424E"/>
              </a:solidFill>
              <a:latin typeface="Raleway"/>
              <a:ea typeface="Raleway"/>
              <a:cs typeface="Raleway"/>
              <a:sym typeface="Raleway"/>
            </a:endParaRPr>
          </a:p>
          <a:p>
            <a:pPr indent="0" lvl="0" marL="0" rtl="0" algn="just">
              <a:lnSpc>
                <a:spcPct val="115000"/>
              </a:lnSpc>
              <a:spcBef>
                <a:spcPts val="0"/>
              </a:spcBef>
              <a:spcAft>
                <a:spcPts val="0"/>
              </a:spcAft>
              <a:buSzPts val="935"/>
              <a:buNone/>
            </a:pPr>
            <a:r>
              <a:rPr lang="fr" sz="2000">
                <a:solidFill>
                  <a:srgbClr val="3B424E"/>
                </a:solidFill>
                <a:latin typeface="Raleway"/>
                <a:ea typeface="Raleway"/>
                <a:cs typeface="Raleway"/>
                <a:sym typeface="Raleway"/>
              </a:rPr>
              <a:t>Il est composé de:</a:t>
            </a:r>
            <a:endParaRPr sz="2000">
              <a:solidFill>
                <a:srgbClr val="3B424E"/>
              </a:solidFill>
              <a:latin typeface="Raleway"/>
              <a:ea typeface="Raleway"/>
              <a:cs typeface="Raleway"/>
              <a:sym typeface="Raleway"/>
            </a:endParaRPr>
          </a:p>
          <a:p>
            <a:pPr indent="-355600" lvl="0" marL="457200" rtl="0" algn="just">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7 octets de valeur </a:t>
            </a:r>
            <a:r>
              <a:rPr b="1" lang="fr" sz="2000">
                <a:solidFill>
                  <a:srgbClr val="0000FF"/>
                </a:solidFill>
                <a:latin typeface="Raleway"/>
                <a:ea typeface="Raleway"/>
                <a:cs typeface="Raleway"/>
                <a:sym typeface="Raleway"/>
              </a:rPr>
              <a:t>10101010 (0xAA)</a:t>
            </a:r>
            <a:endParaRPr b="1" sz="2000">
              <a:solidFill>
                <a:srgbClr val="0000FF"/>
              </a:solidFill>
              <a:latin typeface="Raleway"/>
              <a:ea typeface="Raleway"/>
              <a:cs typeface="Raleway"/>
              <a:sym typeface="Raleway"/>
            </a:endParaRPr>
          </a:p>
          <a:p>
            <a:pPr indent="-355600" lvl="0" marL="457200" rtl="0" algn="just">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1 octet de valeur </a:t>
            </a:r>
            <a:r>
              <a:rPr b="1" lang="fr" sz="2000">
                <a:solidFill>
                  <a:srgbClr val="FF00FF"/>
                </a:solidFill>
                <a:latin typeface="Raleway"/>
                <a:ea typeface="Raleway"/>
                <a:cs typeface="Raleway"/>
                <a:sym typeface="Raleway"/>
              </a:rPr>
              <a:t>10101011 (0xAB) </a:t>
            </a:r>
            <a:r>
              <a:rPr lang="fr" sz="2000">
                <a:solidFill>
                  <a:srgbClr val="3B424E"/>
                </a:solidFill>
                <a:latin typeface="Raleway"/>
                <a:ea typeface="Raleway"/>
                <a:cs typeface="Raleway"/>
                <a:sym typeface="Raleway"/>
              </a:rPr>
              <a:t>: SFD (Starting Frame Delimiter) ⇒ </a:t>
            </a:r>
            <a:r>
              <a:rPr lang="fr" sz="2000">
                <a:solidFill>
                  <a:srgbClr val="3B424E"/>
                </a:solidFill>
                <a:latin typeface="Raleway"/>
                <a:ea typeface="Raleway"/>
                <a:cs typeface="Raleway"/>
                <a:sym typeface="Raleway"/>
              </a:rPr>
              <a:t>doit</a:t>
            </a:r>
            <a:r>
              <a:rPr lang="fr" sz="2000">
                <a:solidFill>
                  <a:srgbClr val="3B424E"/>
                </a:solidFill>
                <a:latin typeface="Raleway"/>
                <a:ea typeface="Raleway"/>
                <a:cs typeface="Raleway"/>
                <a:sym typeface="Raleway"/>
              </a:rPr>
              <a:t> être reçu en entier pour valider le début de la trame.</a:t>
            </a:r>
            <a:endParaRPr sz="2000">
              <a:solidFill>
                <a:srgbClr val="3B424E"/>
              </a:solidFill>
              <a:latin typeface="Raleway"/>
              <a:ea typeface="Raleway"/>
              <a:cs typeface="Raleway"/>
              <a:sym typeface="Raleway"/>
            </a:endParaRPr>
          </a:p>
          <a:p>
            <a:pPr indent="0" lvl="0" marL="0" rtl="0" algn="just">
              <a:lnSpc>
                <a:spcPct val="115000"/>
              </a:lnSpc>
              <a:spcBef>
                <a:spcPts val="0"/>
              </a:spcBef>
              <a:spcAft>
                <a:spcPts val="0"/>
              </a:spcAft>
              <a:buSzPts val="935"/>
              <a:buNone/>
            </a:pPr>
            <a:r>
              <a:rPr lang="fr" sz="2000">
                <a:solidFill>
                  <a:srgbClr val="3B424E"/>
                </a:solidFill>
                <a:latin typeface="Raleway"/>
                <a:ea typeface="Raleway"/>
                <a:cs typeface="Raleway"/>
                <a:sym typeface="Raleway"/>
              </a:rPr>
              <a:t>Permet la synchronisation des équipements</a:t>
            </a:r>
            <a:endParaRPr sz="2000">
              <a:solidFill>
                <a:srgbClr val="3B424E"/>
              </a:solidFill>
              <a:latin typeface="Raleway"/>
              <a:ea typeface="Raleway"/>
              <a:cs typeface="Raleway"/>
              <a:sym typeface="Raleway"/>
            </a:endParaRPr>
          </a:p>
          <a:p>
            <a:pPr indent="0" lvl="0" marL="0" rtl="0" algn="just">
              <a:lnSpc>
                <a:spcPct val="115000"/>
              </a:lnSpc>
              <a:spcBef>
                <a:spcPts val="0"/>
              </a:spcBef>
              <a:spcAft>
                <a:spcPts val="0"/>
              </a:spcAft>
              <a:buSzPts val="935"/>
              <a:buNone/>
            </a:pPr>
            <a:r>
              <a:rPr lang="fr" sz="2000">
                <a:solidFill>
                  <a:srgbClr val="3B424E"/>
                </a:solidFill>
                <a:latin typeface="Raleway"/>
                <a:ea typeface="Raleway"/>
                <a:cs typeface="Raleway"/>
                <a:sym typeface="Raleway"/>
              </a:rPr>
              <a:t>Le préfixe de chaque trame est donc : </a:t>
            </a:r>
            <a:r>
              <a:rPr b="1" lang="fr" sz="2000">
                <a:solidFill>
                  <a:srgbClr val="0000FF"/>
                </a:solidFill>
                <a:latin typeface="Raleway"/>
                <a:ea typeface="Raleway"/>
                <a:cs typeface="Raleway"/>
                <a:sym typeface="Raleway"/>
              </a:rPr>
              <a:t>10101010 10101010 10101010 10101010 10101010 10101010 10101010</a:t>
            </a:r>
            <a:r>
              <a:rPr lang="fr" sz="2000">
                <a:solidFill>
                  <a:srgbClr val="3B424E"/>
                </a:solidFill>
                <a:latin typeface="Raleway"/>
                <a:ea typeface="Raleway"/>
                <a:cs typeface="Raleway"/>
                <a:sym typeface="Raleway"/>
              </a:rPr>
              <a:t> </a:t>
            </a:r>
            <a:r>
              <a:rPr b="1" lang="fr" sz="2000">
                <a:solidFill>
                  <a:srgbClr val="FF00FF"/>
                </a:solidFill>
                <a:latin typeface="Raleway"/>
                <a:ea typeface="Raleway"/>
                <a:cs typeface="Raleway"/>
                <a:sym typeface="Raleway"/>
              </a:rPr>
              <a:t>10101011</a:t>
            </a:r>
            <a:endParaRPr sz="2000">
              <a:solidFill>
                <a:srgbClr val="3B424E"/>
              </a:solidFill>
              <a:latin typeface="Raleway"/>
              <a:ea typeface="Raleway"/>
              <a:cs typeface="Raleway"/>
              <a:sym typeface="Raleway"/>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2"/>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De qui vers où ?</a:t>
            </a:r>
            <a:endParaRPr>
              <a:solidFill>
                <a:srgbClr val="FFFFFF"/>
              </a:solidFill>
              <a:latin typeface="Raleway Light"/>
              <a:ea typeface="Raleway Light"/>
              <a:cs typeface="Raleway Light"/>
              <a:sym typeface="Raleway Light"/>
            </a:endParaRPr>
          </a:p>
        </p:txBody>
      </p:sp>
      <p:sp>
        <p:nvSpPr>
          <p:cNvPr id="442" name="Google Shape;442;p62"/>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43" name="Google Shape;443;p62"/>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MAC header (ou en-tête de liaison)</a:t>
            </a:r>
            <a:endParaRPr sz="3700">
              <a:solidFill>
                <a:srgbClr val="F76C6C"/>
              </a:solidFill>
              <a:latin typeface="Varela Round"/>
              <a:ea typeface="Varela Round"/>
              <a:cs typeface="Varela Round"/>
              <a:sym typeface="Varela Round"/>
            </a:endParaRPr>
          </a:p>
        </p:txBody>
      </p:sp>
      <p:sp>
        <p:nvSpPr>
          <p:cNvPr id="444" name="Google Shape;444;p62"/>
          <p:cNvSpPr txBox="1"/>
          <p:nvPr/>
        </p:nvSpPr>
        <p:spPr>
          <a:xfrm>
            <a:off x="614600" y="1960325"/>
            <a:ext cx="6583200" cy="3043200"/>
          </a:xfrm>
          <a:prstGeom prst="rect">
            <a:avLst/>
          </a:prstGeom>
          <a:noFill/>
          <a:ln>
            <a:noFill/>
          </a:ln>
        </p:spPr>
        <p:txBody>
          <a:bodyPr anchorCtr="0" anchor="ctr" bIns="0" lIns="0" spcFirstLastPara="1" rIns="0" wrap="square" tIns="0">
            <a:noAutofit/>
          </a:bodyPr>
          <a:lstStyle/>
          <a:p>
            <a:pPr indent="0" lvl="0" marL="0" rtl="0" algn="just">
              <a:lnSpc>
                <a:spcPct val="100000"/>
              </a:lnSpc>
              <a:spcBef>
                <a:spcPts val="0"/>
              </a:spcBef>
              <a:spcAft>
                <a:spcPts val="0"/>
              </a:spcAft>
              <a:buSzPts val="770"/>
              <a:buNone/>
            </a:pPr>
            <a:r>
              <a:rPr lang="fr" sz="1840">
                <a:solidFill>
                  <a:srgbClr val="3B424E"/>
                </a:solidFill>
                <a:latin typeface="Raleway"/>
                <a:ea typeface="Raleway"/>
                <a:cs typeface="Raleway"/>
                <a:sym typeface="Raleway"/>
              </a:rPr>
              <a:t>Suite de 14 octets:</a:t>
            </a:r>
            <a:endParaRPr sz="1840">
              <a:solidFill>
                <a:srgbClr val="3B424E"/>
              </a:solidFill>
              <a:latin typeface="Raleway"/>
              <a:ea typeface="Raleway"/>
              <a:cs typeface="Raleway"/>
              <a:sym typeface="Raleway"/>
            </a:endParaRPr>
          </a:p>
          <a:p>
            <a:pPr indent="-345440" lvl="0" marL="457200" rtl="0" algn="just">
              <a:lnSpc>
                <a:spcPct val="100000"/>
              </a:lnSpc>
              <a:spcBef>
                <a:spcPts val="0"/>
              </a:spcBef>
              <a:spcAft>
                <a:spcPts val="0"/>
              </a:spcAft>
              <a:buClr>
                <a:srgbClr val="3B424E"/>
              </a:buClr>
              <a:buSzPts val="1840"/>
              <a:buFont typeface="Raleway"/>
              <a:buChar char="-"/>
            </a:pPr>
            <a:r>
              <a:rPr b="1" lang="fr" sz="1840">
                <a:solidFill>
                  <a:srgbClr val="3B424E"/>
                </a:solidFill>
                <a:latin typeface="Raleway"/>
                <a:ea typeface="Raleway"/>
                <a:cs typeface="Raleway"/>
                <a:sym typeface="Raleway"/>
              </a:rPr>
              <a:t>6 octets </a:t>
            </a:r>
            <a:r>
              <a:rPr lang="fr" sz="1840">
                <a:solidFill>
                  <a:srgbClr val="3B424E"/>
                </a:solidFill>
                <a:latin typeface="Raleway"/>
                <a:ea typeface="Raleway"/>
                <a:cs typeface="Raleway"/>
                <a:sym typeface="Raleway"/>
              </a:rPr>
              <a:t>(48 bits) pour</a:t>
            </a:r>
            <a:r>
              <a:rPr b="1" lang="fr" sz="1840">
                <a:solidFill>
                  <a:srgbClr val="3B424E"/>
                </a:solidFill>
                <a:latin typeface="Raleway"/>
                <a:ea typeface="Raleway"/>
                <a:cs typeface="Raleway"/>
                <a:sym typeface="Raleway"/>
              </a:rPr>
              <a:t> l’adresse MAC destinataire</a:t>
            </a:r>
            <a:endParaRPr b="1" sz="1840">
              <a:solidFill>
                <a:srgbClr val="3B424E"/>
              </a:solidFill>
              <a:latin typeface="Raleway"/>
              <a:ea typeface="Raleway"/>
              <a:cs typeface="Raleway"/>
              <a:sym typeface="Raleway"/>
            </a:endParaRPr>
          </a:p>
          <a:p>
            <a:pPr indent="-345440" lvl="0" marL="457200" rtl="0" algn="just">
              <a:lnSpc>
                <a:spcPct val="100000"/>
              </a:lnSpc>
              <a:spcBef>
                <a:spcPts val="0"/>
              </a:spcBef>
              <a:spcAft>
                <a:spcPts val="0"/>
              </a:spcAft>
              <a:buClr>
                <a:srgbClr val="3B424E"/>
              </a:buClr>
              <a:buSzPts val="1840"/>
              <a:buFont typeface="Raleway"/>
              <a:buChar char="-"/>
            </a:pPr>
            <a:r>
              <a:rPr b="1" lang="fr" sz="1840">
                <a:solidFill>
                  <a:srgbClr val="3B424E"/>
                </a:solidFill>
                <a:latin typeface="Raleway"/>
                <a:ea typeface="Raleway"/>
                <a:cs typeface="Raleway"/>
                <a:sym typeface="Raleway"/>
              </a:rPr>
              <a:t>6 octets </a:t>
            </a:r>
            <a:r>
              <a:rPr b="1" lang="fr" sz="1840">
                <a:solidFill>
                  <a:srgbClr val="3B424E"/>
                </a:solidFill>
                <a:latin typeface="Raleway"/>
                <a:ea typeface="Raleway"/>
                <a:cs typeface="Raleway"/>
                <a:sym typeface="Raleway"/>
              </a:rPr>
              <a:t> </a:t>
            </a:r>
            <a:r>
              <a:rPr lang="fr" sz="1840">
                <a:solidFill>
                  <a:srgbClr val="3B424E"/>
                </a:solidFill>
                <a:latin typeface="Raleway"/>
                <a:ea typeface="Raleway"/>
                <a:cs typeface="Raleway"/>
                <a:sym typeface="Raleway"/>
              </a:rPr>
              <a:t>(48 bits)</a:t>
            </a:r>
            <a:r>
              <a:rPr b="1" lang="fr" sz="1840">
                <a:solidFill>
                  <a:srgbClr val="3B424E"/>
                </a:solidFill>
                <a:latin typeface="Raleway"/>
                <a:ea typeface="Raleway"/>
                <a:cs typeface="Raleway"/>
                <a:sym typeface="Raleway"/>
              </a:rPr>
              <a:t> </a:t>
            </a:r>
            <a:r>
              <a:rPr lang="fr" sz="1840">
                <a:solidFill>
                  <a:srgbClr val="3B424E"/>
                </a:solidFill>
                <a:latin typeface="Raleway"/>
                <a:ea typeface="Raleway"/>
                <a:cs typeface="Raleway"/>
                <a:sym typeface="Raleway"/>
              </a:rPr>
              <a:t>pour</a:t>
            </a:r>
            <a:r>
              <a:rPr b="1" lang="fr" sz="1840">
                <a:solidFill>
                  <a:srgbClr val="3B424E"/>
                </a:solidFill>
                <a:latin typeface="Raleway"/>
                <a:ea typeface="Raleway"/>
                <a:cs typeface="Raleway"/>
                <a:sym typeface="Raleway"/>
              </a:rPr>
              <a:t> l’adresse MAC de l’émetteur</a:t>
            </a:r>
            <a:endParaRPr b="1" sz="1840">
              <a:solidFill>
                <a:srgbClr val="3B424E"/>
              </a:solidFill>
              <a:latin typeface="Raleway"/>
              <a:ea typeface="Raleway"/>
              <a:cs typeface="Raleway"/>
              <a:sym typeface="Raleway"/>
            </a:endParaRPr>
          </a:p>
          <a:p>
            <a:pPr indent="-345440" lvl="0" marL="457200" rtl="0" algn="just">
              <a:lnSpc>
                <a:spcPct val="100000"/>
              </a:lnSpc>
              <a:spcBef>
                <a:spcPts val="0"/>
              </a:spcBef>
              <a:spcAft>
                <a:spcPts val="0"/>
              </a:spcAft>
              <a:buClr>
                <a:srgbClr val="3B424E"/>
              </a:buClr>
              <a:buSzPts val="1840"/>
              <a:buFont typeface="Raleway"/>
              <a:buChar char="-"/>
            </a:pPr>
            <a:r>
              <a:rPr b="1" lang="fr" sz="1840">
                <a:solidFill>
                  <a:srgbClr val="3B424E"/>
                </a:solidFill>
                <a:latin typeface="Raleway"/>
                <a:ea typeface="Raleway"/>
                <a:cs typeface="Raleway"/>
                <a:sym typeface="Raleway"/>
              </a:rPr>
              <a:t>2 octets </a:t>
            </a:r>
            <a:r>
              <a:rPr lang="fr" sz="1840">
                <a:solidFill>
                  <a:srgbClr val="3B424E"/>
                </a:solidFill>
                <a:latin typeface="Raleway"/>
                <a:ea typeface="Raleway"/>
                <a:cs typeface="Raleway"/>
                <a:sym typeface="Raleway"/>
              </a:rPr>
              <a:t> (16 bits) </a:t>
            </a:r>
            <a:r>
              <a:rPr lang="fr" sz="1840">
                <a:solidFill>
                  <a:srgbClr val="3B424E"/>
                </a:solidFill>
                <a:latin typeface="Raleway"/>
                <a:ea typeface="Raleway"/>
                <a:cs typeface="Raleway"/>
                <a:sym typeface="Raleway"/>
              </a:rPr>
              <a:t>pour </a:t>
            </a:r>
            <a:r>
              <a:rPr b="1" lang="fr" sz="1840">
                <a:solidFill>
                  <a:srgbClr val="3B424E"/>
                </a:solidFill>
                <a:latin typeface="Raleway"/>
                <a:ea typeface="Raleway"/>
                <a:cs typeface="Raleway"/>
                <a:sym typeface="Raleway"/>
              </a:rPr>
              <a:t>l’EtherType</a:t>
            </a:r>
            <a:endParaRPr b="1" sz="1840">
              <a:solidFill>
                <a:srgbClr val="3B424E"/>
              </a:solidFill>
              <a:latin typeface="Raleway"/>
              <a:ea typeface="Raleway"/>
              <a:cs typeface="Raleway"/>
              <a:sym typeface="Raleway"/>
            </a:endParaRPr>
          </a:p>
          <a:p>
            <a:pPr indent="0" lvl="0" marL="0" rtl="0" algn="just">
              <a:lnSpc>
                <a:spcPct val="100000"/>
              </a:lnSpc>
              <a:spcBef>
                <a:spcPts val="0"/>
              </a:spcBef>
              <a:spcAft>
                <a:spcPts val="0"/>
              </a:spcAft>
              <a:buNone/>
            </a:pPr>
            <a:r>
              <a:t/>
            </a:r>
            <a:endParaRPr sz="1840">
              <a:solidFill>
                <a:srgbClr val="3B424E"/>
              </a:solidFill>
              <a:latin typeface="Raleway"/>
              <a:ea typeface="Raleway"/>
              <a:cs typeface="Raleway"/>
              <a:sym typeface="Raleway"/>
            </a:endParaRPr>
          </a:p>
          <a:p>
            <a:pPr indent="0" lvl="0" marL="0" rtl="0" algn="just">
              <a:lnSpc>
                <a:spcPct val="100000"/>
              </a:lnSpc>
              <a:spcBef>
                <a:spcPts val="0"/>
              </a:spcBef>
              <a:spcAft>
                <a:spcPts val="0"/>
              </a:spcAft>
              <a:buNone/>
            </a:pPr>
            <a:r>
              <a:rPr lang="fr" sz="1840">
                <a:solidFill>
                  <a:srgbClr val="3B424E"/>
                </a:solidFill>
                <a:latin typeface="Raleway"/>
                <a:ea typeface="Raleway"/>
                <a:cs typeface="Raleway"/>
                <a:sym typeface="Raleway"/>
              </a:rPr>
              <a:t>Les adresses MAC sont 6 paires de nombre </a:t>
            </a:r>
            <a:r>
              <a:rPr lang="fr" sz="1840">
                <a:solidFill>
                  <a:srgbClr val="3B424E"/>
                </a:solidFill>
                <a:latin typeface="Raleway"/>
                <a:ea typeface="Raleway"/>
                <a:cs typeface="Raleway"/>
                <a:sym typeface="Raleway"/>
              </a:rPr>
              <a:t>hexadécimaux.</a:t>
            </a:r>
            <a:endParaRPr sz="1840">
              <a:solidFill>
                <a:srgbClr val="3B424E"/>
              </a:solidFill>
              <a:latin typeface="Raleway"/>
              <a:ea typeface="Raleway"/>
              <a:cs typeface="Raleway"/>
              <a:sym typeface="Raleway"/>
            </a:endParaRPr>
          </a:p>
          <a:p>
            <a:pPr indent="0" lvl="0" marL="0" rtl="0" algn="just">
              <a:lnSpc>
                <a:spcPct val="100000"/>
              </a:lnSpc>
              <a:spcBef>
                <a:spcPts val="0"/>
              </a:spcBef>
              <a:spcAft>
                <a:spcPts val="0"/>
              </a:spcAft>
              <a:buNone/>
            </a:pPr>
            <a:r>
              <a:rPr lang="fr" sz="1840">
                <a:solidFill>
                  <a:srgbClr val="3B424E"/>
                </a:solidFill>
                <a:latin typeface="Raleway"/>
                <a:ea typeface="Raleway"/>
                <a:cs typeface="Raleway"/>
                <a:sym typeface="Raleway"/>
              </a:rPr>
              <a:t>Par exemple </a:t>
            </a:r>
            <a:r>
              <a:rPr lang="fr" sz="1840">
                <a:solidFill>
                  <a:srgbClr val="3B424E"/>
                </a:solidFill>
              </a:rPr>
              <a:t>0F:B4:AA:07:F4:1A</a:t>
            </a:r>
            <a:endParaRPr sz="1840">
              <a:solidFill>
                <a:srgbClr val="3B424E"/>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6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type</a:t>
            </a:r>
            <a:endParaRPr>
              <a:solidFill>
                <a:srgbClr val="FFFFFF"/>
              </a:solidFill>
              <a:latin typeface="Raleway Light"/>
              <a:ea typeface="Raleway Light"/>
              <a:cs typeface="Raleway Light"/>
              <a:sym typeface="Raleway Light"/>
            </a:endParaRPr>
          </a:p>
        </p:txBody>
      </p:sp>
      <p:sp>
        <p:nvSpPr>
          <p:cNvPr id="450" name="Google Shape;450;p6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51" name="Google Shape;451;p63"/>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EtherType</a:t>
            </a:r>
            <a:endParaRPr sz="3700">
              <a:solidFill>
                <a:srgbClr val="F76C6C"/>
              </a:solidFill>
              <a:latin typeface="Varela Round"/>
              <a:ea typeface="Varela Round"/>
              <a:cs typeface="Varela Round"/>
              <a:sym typeface="Varela Round"/>
            </a:endParaRPr>
          </a:p>
        </p:txBody>
      </p:sp>
      <p:sp>
        <p:nvSpPr>
          <p:cNvPr id="452" name="Google Shape;452;p63"/>
          <p:cNvSpPr txBox="1"/>
          <p:nvPr/>
        </p:nvSpPr>
        <p:spPr>
          <a:xfrm>
            <a:off x="614600" y="1960325"/>
            <a:ext cx="8113200" cy="3043200"/>
          </a:xfrm>
          <a:prstGeom prst="rect">
            <a:avLst/>
          </a:prstGeom>
          <a:noFill/>
          <a:ln>
            <a:noFill/>
          </a:ln>
        </p:spPr>
        <p:txBody>
          <a:bodyPr anchorCtr="0" anchor="ctr" bIns="0" lIns="0" spcFirstLastPara="1" rIns="0" wrap="square" tIns="0">
            <a:noAutofit/>
          </a:bodyPr>
          <a:lstStyle/>
          <a:p>
            <a:pPr indent="0" lvl="0" marL="0" rtl="0" algn="just">
              <a:lnSpc>
                <a:spcPct val="80000"/>
              </a:lnSpc>
              <a:spcBef>
                <a:spcPts val="0"/>
              </a:spcBef>
              <a:spcAft>
                <a:spcPts val="0"/>
              </a:spcAft>
              <a:buSzPts val="770"/>
              <a:buNone/>
            </a:pPr>
            <a:r>
              <a:rPr lang="fr" sz="1840">
                <a:solidFill>
                  <a:srgbClr val="3B424E"/>
                </a:solidFill>
                <a:latin typeface="Raleway"/>
                <a:ea typeface="Raleway"/>
                <a:cs typeface="Raleway"/>
                <a:sym typeface="Raleway"/>
              </a:rPr>
              <a:t>Valeur possible :</a:t>
            </a:r>
            <a:endParaRPr sz="1840">
              <a:solidFill>
                <a:srgbClr val="3B424E"/>
              </a:solidFill>
              <a:latin typeface="Raleway"/>
              <a:ea typeface="Raleway"/>
              <a:cs typeface="Raleway"/>
              <a:sym typeface="Raleway"/>
            </a:endParaRPr>
          </a:p>
          <a:p>
            <a:pPr indent="-345440" lvl="0" marL="457200" rtl="0" algn="just">
              <a:lnSpc>
                <a:spcPct val="80000"/>
              </a:lnSpc>
              <a:spcBef>
                <a:spcPts val="0"/>
              </a:spcBef>
              <a:spcAft>
                <a:spcPts val="0"/>
              </a:spcAft>
              <a:buClr>
                <a:srgbClr val="3B424E"/>
              </a:buClr>
              <a:buSzPts val="1840"/>
              <a:buFont typeface="Raleway"/>
              <a:buChar char="-"/>
            </a:pPr>
            <a:r>
              <a:rPr lang="fr" sz="1840">
                <a:solidFill>
                  <a:srgbClr val="3B424E"/>
                </a:solidFill>
                <a:latin typeface="Raleway"/>
                <a:ea typeface="Raleway"/>
                <a:cs typeface="Raleway"/>
                <a:sym typeface="Raleway"/>
              </a:rPr>
              <a:t>Jusqu'à 1500 (0x5DC): Interprété comme le champ "longueur" </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rPr lang="fr" sz="1840">
                <a:solidFill>
                  <a:srgbClr val="3B424E"/>
                </a:solidFill>
                <a:latin typeface="Raleway"/>
                <a:ea typeface="Raleway"/>
                <a:cs typeface="Raleway"/>
                <a:sym typeface="Raleway"/>
              </a:rPr>
              <a:t>⇒ nombre d'octets du champ "donnée"</a:t>
            </a:r>
            <a:endParaRPr sz="1840">
              <a:solidFill>
                <a:srgbClr val="3B424E"/>
              </a:solidFill>
              <a:latin typeface="Raleway"/>
              <a:ea typeface="Raleway"/>
              <a:cs typeface="Raleway"/>
              <a:sym typeface="Raleway"/>
            </a:endParaRPr>
          </a:p>
          <a:p>
            <a:pPr indent="-345440" lvl="0" marL="457200" rtl="0" algn="just">
              <a:lnSpc>
                <a:spcPct val="80000"/>
              </a:lnSpc>
              <a:spcBef>
                <a:spcPts val="0"/>
              </a:spcBef>
              <a:spcAft>
                <a:spcPts val="0"/>
              </a:spcAft>
              <a:buClr>
                <a:srgbClr val="3B424E"/>
              </a:buClr>
              <a:buSzPts val="1840"/>
              <a:buFont typeface="Raleway"/>
              <a:buChar char="-"/>
            </a:pPr>
            <a:r>
              <a:rPr lang="fr" sz="1840">
                <a:solidFill>
                  <a:srgbClr val="3B424E"/>
                </a:solidFill>
                <a:latin typeface="Raleway"/>
                <a:ea typeface="Raleway"/>
                <a:cs typeface="Raleway"/>
                <a:sym typeface="Raleway"/>
              </a:rPr>
              <a:t>À partir de 1536 (0x600): Interprété comme le champ “Type” </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rPr lang="fr" sz="1840">
                <a:solidFill>
                  <a:srgbClr val="3B424E"/>
                </a:solidFill>
                <a:latin typeface="Raleway"/>
                <a:ea typeface="Raleway"/>
                <a:cs typeface="Raleway"/>
                <a:sym typeface="Raleway"/>
              </a:rPr>
              <a:t>⇒ nature du protocole de niveau supérieur</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rPr lang="fr" sz="1840">
                <a:solidFill>
                  <a:srgbClr val="3B424E"/>
                </a:solidFill>
                <a:latin typeface="Raleway"/>
                <a:ea typeface="Raleway"/>
                <a:cs typeface="Raleway"/>
                <a:sym typeface="Raleway"/>
              </a:rPr>
              <a:t>ex: IPV4, WoL, …</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t/>
            </a:r>
            <a:endParaRPr sz="1840">
              <a:solidFill>
                <a:srgbClr val="3B424E"/>
              </a:solidFill>
              <a:latin typeface="Raleway"/>
              <a:ea typeface="Raleway"/>
              <a:cs typeface="Raleway"/>
              <a:sym typeface="Raleway"/>
            </a:endParaRPr>
          </a:p>
          <a:p>
            <a:pPr indent="0" lvl="0" marL="457200" rtl="0" algn="just">
              <a:lnSpc>
                <a:spcPct val="80000"/>
              </a:lnSpc>
              <a:spcBef>
                <a:spcPts val="0"/>
              </a:spcBef>
              <a:spcAft>
                <a:spcPts val="0"/>
              </a:spcAft>
              <a:buSzPts val="770"/>
              <a:buNone/>
            </a:pPr>
            <a:r>
              <a:t/>
            </a:r>
            <a:endParaRPr sz="1840">
              <a:solidFill>
                <a:srgbClr val="3B424E"/>
              </a:solidFill>
              <a:latin typeface="Raleway"/>
              <a:ea typeface="Raleway"/>
              <a:cs typeface="Raleway"/>
              <a:sym typeface="Raleway"/>
            </a:endParaRPr>
          </a:p>
        </p:txBody>
      </p:sp>
      <p:sp>
        <p:nvSpPr>
          <p:cNvPr id="453" name="Google Shape;453;p63"/>
          <p:cNvSpPr txBox="1"/>
          <p:nvPr/>
        </p:nvSpPr>
        <p:spPr>
          <a:xfrm>
            <a:off x="5838000" y="4293400"/>
            <a:ext cx="2790000" cy="492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fr" sz="2000" u="sng">
                <a:solidFill>
                  <a:schemeClr val="hlink"/>
                </a:solidFill>
                <a:latin typeface="Raleway"/>
                <a:ea typeface="Raleway"/>
                <a:cs typeface="Raleway"/>
                <a:sym typeface="Raleway"/>
                <a:hlinkClick r:id="rId3"/>
              </a:rPr>
              <a:t>Quelques EtherType</a:t>
            </a:r>
            <a:endParaRPr/>
          </a:p>
        </p:txBody>
      </p:sp>
      <p:pic>
        <p:nvPicPr>
          <p:cNvPr id="454" name="Google Shape;454;p63"/>
          <p:cNvPicPr preferRelativeResize="0"/>
          <p:nvPr/>
        </p:nvPicPr>
        <p:blipFill>
          <a:blip r:embed="rId4">
            <a:alphaModFix/>
          </a:blip>
          <a:stretch>
            <a:fillRect/>
          </a:stretch>
        </p:blipFill>
        <p:spPr>
          <a:xfrm>
            <a:off x="1877075" y="3812100"/>
            <a:ext cx="2564575" cy="11914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64"/>
          <p:cNvSpPr txBox="1"/>
          <p:nvPr/>
        </p:nvSpPr>
        <p:spPr>
          <a:xfrm>
            <a:off x="614600" y="1960325"/>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Elles sont véhiculées par la trame.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Emission =&gt; </a:t>
            </a:r>
            <a:r>
              <a:rPr lang="fr" sz="1600">
                <a:solidFill>
                  <a:srgbClr val="3B424E"/>
                </a:solidFill>
                <a:latin typeface="Raleway"/>
                <a:ea typeface="Raleway"/>
                <a:cs typeface="Raleway"/>
                <a:sym typeface="Raleway"/>
              </a:rPr>
              <a:t>Encapsulation du PDU de la couche supérieure (ex. : un paquet IP)</a:t>
            </a:r>
            <a:endParaRPr sz="1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Réception =&gt; </a:t>
            </a:r>
            <a:r>
              <a:rPr lang="fr" sz="1600">
                <a:solidFill>
                  <a:srgbClr val="3B424E"/>
                </a:solidFill>
                <a:latin typeface="Raleway"/>
                <a:ea typeface="Raleway"/>
                <a:cs typeface="Raleway"/>
                <a:sym typeface="Raleway"/>
              </a:rPr>
              <a:t>PDU transmis au protocole indiqué par le champ EtherType.</a:t>
            </a:r>
            <a:endParaRPr sz="1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Taille min/max des données: 46 octets / 1500 octets</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Si la longueur est </a:t>
            </a:r>
            <a:r>
              <a:rPr lang="fr" sz="1800">
                <a:solidFill>
                  <a:srgbClr val="3B424E"/>
                </a:solidFill>
                <a:latin typeface="Raleway"/>
                <a:ea typeface="Raleway"/>
                <a:cs typeface="Raleway"/>
                <a:sym typeface="Raleway"/>
              </a:rPr>
              <a:t>inférieure</a:t>
            </a:r>
            <a:r>
              <a:rPr lang="fr" sz="1800">
                <a:solidFill>
                  <a:srgbClr val="3B424E"/>
                </a:solidFill>
                <a:latin typeface="Raleway"/>
                <a:ea typeface="Raleway"/>
                <a:cs typeface="Raleway"/>
                <a:sym typeface="Raleway"/>
              </a:rPr>
              <a:t> à 46 octets, des octets à 0 (</a:t>
            </a:r>
            <a:r>
              <a:rPr b="1" lang="fr" sz="1800">
                <a:solidFill>
                  <a:srgbClr val="3B424E"/>
                </a:solidFill>
                <a:latin typeface="Raleway"/>
                <a:ea typeface="Raleway"/>
                <a:cs typeface="Raleway"/>
                <a:sym typeface="Raleway"/>
              </a:rPr>
              <a:t>octets de bourrage</a:t>
            </a:r>
            <a:r>
              <a:rPr lang="fr" sz="1800">
                <a:solidFill>
                  <a:srgbClr val="3B424E"/>
                </a:solidFill>
                <a:latin typeface="Raleway"/>
                <a:ea typeface="Raleway"/>
                <a:cs typeface="Raleway"/>
                <a:sym typeface="Raleway"/>
              </a:rPr>
              <a:t>) sont utilisés pour compléter.</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6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La taille maximum des payload d'un lien réseau = MTU (</a:t>
            </a:r>
            <a:r>
              <a:rPr i="1" lang="fr" sz="1800">
                <a:solidFill>
                  <a:srgbClr val="3B424E"/>
                </a:solidFill>
                <a:latin typeface="Raleway"/>
                <a:ea typeface="Raleway"/>
                <a:cs typeface="Raleway"/>
                <a:sym typeface="Raleway"/>
              </a:rPr>
              <a:t>Maximum Transmission Unit</a:t>
            </a: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p:txBody>
      </p:sp>
      <p:sp>
        <p:nvSpPr>
          <p:cNvPr id="460" name="Google Shape;460;p6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Ce que j’envoi de mon point de vue</a:t>
            </a:r>
            <a:endParaRPr>
              <a:solidFill>
                <a:srgbClr val="FFFFFF"/>
              </a:solidFill>
              <a:latin typeface="Raleway Light"/>
              <a:ea typeface="Raleway Light"/>
              <a:cs typeface="Raleway Light"/>
              <a:sym typeface="Raleway Light"/>
            </a:endParaRPr>
          </a:p>
        </p:txBody>
      </p:sp>
      <p:sp>
        <p:nvSpPr>
          <p:cNvPr id="461" name="Google Shape;461;p6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62" name="Google Shape;462;p64"/>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Données transportées (Payload)</a:t>
            </a:r>
            <a:endParaRPr sz="3700">
              <a:solidFill>
                <a:srgbClr val="F76C6C"/>
              </a:solidFill>
              <a:latin typeface="Varela Round"/>
              <a:ea typeface="Varela Round"/>
              <a:cs typeface="Varela Round"/>
              <a:sym typeface="Varela Rou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6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L’en-tête des adresses logiques</a:t>
            </a:r>
            <a:endParaRPr>
              <a:solidFill>
                <a:srgbClr val="FFFFFF"/>
              </a:solidFill>
              <a:latin typeface="Raleway Light"/>
              <a:ea typeface="Raleway Light"/>
              <a:cs typeface="Raleway Light"/>
              <a:sym typeface="Raleway Light"/>
            </a:endParaRPr>
          </a:p>
        </p:txBody>
      </p:sp>
      <p:sp>
        <p:nvSpPr>
          <p:cNvPr id="468" name="Google Shape;468;p6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69" name="Google Shape;469;p65"/>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En-tête IP</a:t>
            </a:r>
            <a:endParaRPr sz="3700">
              <a:solidFill>
                <a:srgbClr val="F76C6C"/>
              </a:solidFill>
              <a:latin typeface="Varela Round"/>
              <a:ea typeface="Varela Round"/>
              <a:cs typeface="Varela Round"/>
              <a:sym typeface="Varela Round"/>
            </a:endParaRPr>
          </a:p>
        </p:txBody>
      </p:sp>
      <p:sp>
        <p:nvSpPr>
          <p:cNvPr id="470" name="Google Shape;470;p65"/>
          <p:cNvSpPr txBox="1"/>
          <p:nvPr/>
        </p:nvSpPr>
        <p:spPr>
          <a:xfrm>
            <a:off x="614600" y="196032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Elle constitue le début du payload.</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L’en-tête IP est constitué de:</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L’adresse IP source</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Char char="-"/>
            </a:pPr>
            <a:r>
              <a:rPr lang="fr" sz="2000">
                <a:solidFill>
                  <a:srgbClr val="3B424E"/>
                </a:solidFill>
                <a:latin typeface="Raleway"/>
                <a:ea typeface="Raleway"/>
                <a:cs typeface="Raleway"/>
                <a:sym typeface="Raleway"/>
              </a:rPr>
              <a:t>L’adresse IP destination</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Elle est </a:t>
            </a:r>
            <a:r>
              <a:rPr lang="fr" sz="2000">
                <a:solidFill>
                  <a:srgbClr val="3B424E"/>
                </a:solidFill>
                <a:latin typeface="Raleway"/>
                <a:ea typeface="Raleway"/>
                <a:cs typeface="Raleway"/>
                <a:sym typeface="Raleway"/>
              </a:rPr>
              <a:t>ajoutée</a:t>
            </a:r>
            <a:r>
              <a:rPr lang="fr" sz="2000">
                <a:solidFill>
                  <a:srgbClr val="3B424E"/>
                </a:solidFill>
                <a:latin typeface="Raleway"/>
                <a:ea typeface="Raleway"/>
                <a:cs typeface="Raleway"/>
                <a:sym typeface="Raleway"/>
              </a:rPr>
              <a:t> au niveau de la couche Internet (couche 2 du modèle TCP/IP).</a:t>
            </a:r>
            <a:endParaRPr sz="2000">
              <a:solidFill>
                <a:srgbClr val="3B424E"/>
              </a:solidFill>
              <a:latin typeface="Raleway"/>
              <a:ea typeface="Raleway"/>
              <a:cs typeface="Raleway"/>
              <a:sym typeface="Raleway"/>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6"/>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contrôle des données</a:t>
            </a:r>
            <a:endParaRPr>
              <a:solidFill>
                <a:srgbClr val="FFFFFF"/>
              </a:solidFill>
              <a:latin typeface="Raleway Light"/>
              <a:ea typeface="Raleway Light"/>
              <a:cs typeface="Raleway Light"/>
              <a:sym typeface="Raleway Light"/>
            </a:endParaRPr>
          </a:p>
        </p:txBody>
      </p:sp>
      <p:sp>
        <p:nvSpPr>
          <p:cNvPr id="476" name="Google Shape;476;p66"/>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77" name="Google Shape;477;p66"/>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CRC checksum</a:t>
            </a:r>
            <a:endParaRPr sz="3700">
              <a:solidFill>
                <a:srgbClr val="F76C6C"/>
              </a:solidFill>
              <a:latin typeface="Varela Round"/>
              <a:ea typeface="Varela Round"/>
              <a:cs typeface="Varela Round"/>
              <a:sym typeface="Varela Round"/>
            </a:endParaRPr>
          </a:p>
        </p:txBody>
      </p:sp>
      <p:sp>
        <p:nvSpPr>
          <p:cNvPr id="478" name="Google Shape;478;p66"/>
          <p:cNvSpPr txBox="1"/>
          <p:nvPr/>
        </p:nvSpPr>
        <p:spPr>
          <a:xfrm>
            <a:off x="614600" y="1960325"/>
            <a:ext cx="7961700" cy="3043200"/>
          </a:xfrm>
          <a:prstGeom prst="rect">
            <a:avLst/>
          </a:prstGeom>
          <a:noFill/>
          <a:ln>
            <a:noFill/>
          </a:ln>
        </p:spPr>
        <p:txBody>
          <a:bodyPr anchorCtr="0" anchor="ctr" bIns="0" lIns="0" spcFirstLastPara="1" rIns="0" wrap="square" tIns="0">
            <a:normAutofit fontScale="77500" lnSpcReduction="20000"/>
          </a:bodyPr>
          <a:lstStyle/>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CRC = Cyclic Redundancy Code</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=&gt; Champ de contrôle de la redondance cyclique</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Il permet de s’assurer que la trame a été correctement transmise et que les données peuvent donc être délivrées au protocole destinataire.</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Taille de 4 octets.</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Ethernet : </a:t>
            </a:r>
            <a:r>
              <a:rPr i="1" lang="fr" sz="2200">
                <a:solidFill>
                  <a:srgbClr val="3B424E"/>
                </a:solidFill>
                <a:latin typeface="Raleway"/>
                <a:ea typeface="Raleway"/>
                <a:cs typeface="Raleway"/>
                <a:sym typeface="Raleway"/>
              </a:rPr>
              <a:t>best effort</a:t>
            </a:r>
            <a:r>
              <a:rPr lang="fr" sz="2200">
                <a:solidFill>
                  <a:srgbClr val="3B424E"/>
                </a:solidFill>
                <a:latin typeface="Raleway"/>
                <a:ea typeface="Raleway"/>
                <a:cs typeface="Raleway"/>
                <a:sym typeface="Raleway"/>
              </a:rPr>
              <a:t> </a:t>
            </a:r>
            <a:endParaRPr sz="2200">
              <a:solidFill>
                <a:srgbClr val="3B424E"/>
              </a:solidFill>
              <a:latin typeface="Raleway"/>
              <a:ea typeface="Raleway"/>
              <a:cs typeface="Raleway"/>
              <a:sym typeface="Raleway"/>
            </a:endParaRPr>
          </a:p>
          <a:p>
            <a:pPr indent="0" lvl="0" marL="0" rtl="0" algn="just">
              <a:lnSpc>
                <a:spcPct val="115000"/>
              </a:lnSpc>
              <a:spcBef>
                <a:spcPts val="0"/>
              </a:spcBef>
              <a:spcAft>
                <a:spcPts val="0"/>
              </a:spcAft>
              <a:buNone/>
            </a:pPr>
            <a:r>
              <a:rPr lang="fr" sz="2200">
                <a:solidFill>
                  <a:srgbClr val="3B424E"/>
                </a:solidFill>
                <a:latin typeface="Raleway"/>
                <a:ea typeface="Raleway"/>
                <a:cs typeface="Raleway"/>
                <a:sym typeface="Raleway"/>
              </a:rPr>
              <a:t>En cas d'erreur de transmission (le CRC reçu est différent du CRC calculé à la réception) =&gt; la trame est détruite</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7"/>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Ça se termine quand ?</a:t>
            </a:r>
            <a:endParaRPr>
              <a:solidFill>
                <a:srgbClr val="FFFFFF"/>
              </a:solidFill>
              <a:latin typeface="Raleway Light"/>
              <a:ea typeface="Raleway Light"/>
              <a:cs typeface="Raleway Light"/>
              <a:sym typeface="Raleway Light"/>
            </a:endParaRPr>
          </a:p>
        </p:txBody>
      </p:sp>
      <p:sp>
        <p:nvSpPr>
          <p:cNvPr id="484" name="Google Shape;484;p67"/>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85" name="Google Shape;485;p67"/>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gap inter trame</a:t>
            </a:r>
            <a:endParaRPr sz="3700">
              <a:solidFill>
                <a:srgbClr val="F76C6C"/>
              </a:solidFill>
              <a:latin typeface="Varela Round"/>
              <a:ea typeface="Varela Round"/>
              <a:cs typeface="Varela Round"/>
              <a:sym typeface="Varela Round"/>
            </a:endParaRPr>
          </a:p>
        </p:txBody>
      </p:sp>
      <p:sp>
        <p:nvSpPr>
          <p:cNvPr id="486" name="Google Shape;486;p67"/>
          <p:cNvSpPr txBox="1"/>
          <p:nvPr/>
        </p:nvSpPr>
        <p:spPr>
          <a:xfrm>
            <a:off x="614600" y="196032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Les trames avec un </a:t>
            </a:r>
            <a:r>
              <a:rPr b="1" lang="fr" sz="2000">
                <a:solidFill>
                  <a:srgbClr val="3B424E"/>
                </a:solidFill>
                <a:latin typeface="Raleway"/>
                <a:ea typeface="Raleway"/>
                <a:cs typeface="Raleway"/>
                <a:sym typeface="Raleway"/>
              </a:rPr>
              <a:t>EtherType</a:t>
            </a:r>
            <a:r>
              <a:rPr lang="fr" sz="2000">
                <a:solidFill>
                  <a:srgbClr val="3B424E"/>
                </a:solidFill>
                <a:latin typeface="Raleway"/>
                <a:ea typeface="Raleway"/>
                <a:cs typeface="Raleway"/>
                <a:sym typeface="Raleway"/>
              </a:rPr>
              <a:t> &gt; 1536 sont dites Ethernet 2</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La taille du </a:t>
            </a:r>
            <a:r>
              <a:rPr i="1" lang="fr" sz="2000">
                <a:solidFill>
                  <a:srgbClr val="3B424E"/>
                </a:solidFill>
                <a:latin typeface="Raleway"/>
                <a:ea typeface="Raleway"/>
                <a:cs typeface="Raleway"/>
                <a:sym typeface="Raleway"/>
              </a:rPr>
              <a:t>payload</a:t>
            </a:r>
            <a:r>
              <a:rPr lang="fr" sz="2000">
                <a:solidFill>
                  <a:srgbClr val="3B424E"/>
                </a:solidFill>
                <a:latin typeface="Raleway"/>
                <a:ea typeface="Raleway"/>
                <a:cs typeface="Raleway"/>
                <a:sym typeface="Raleway"/>
              </a:rPr>
              <a:t> (de 46 à 1500 octet) est donc inconnue</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Ethernet prévoit un "blanc" appelé </a:t>
            </a:r>
            <a:r>
              <a:rPr i="1" lang="fr" sz="2000">
                <a:solidFill>
                  <a:srgbClr val="3B424E"/>
                </a:solidFill>
                <a:latin typeface="Raleway"/>
                <a:ea typeface="Raleway"/>
                <a:cs typeface="Raleway"/>
                <a:sym typeface="Raleway"/>
              </a:rPr>
              <a:t>Interframe gap</a:t>
            </a:r>
            <a:r>
              <a:rPr lang="fr" sz="2000">
                <a:solidFill>
                  <a:srgbClr val="3B424E"/>
                </a:solidFill>
                <a:latin typeface="Raleway"/>
                <a:ea typeface="Raleway"/>
                <a:cs typeface="Raleway"/>
                <a:sym typeface="Raleway"/>
              </a:rPr>
              <a:t> entre 2 trames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Ce blanc correspond à la durée d'émission de 96 bits.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C'est ce gap inter trame qui marque la </a:t>
            </a:r>
            <a:r>
              <a:rPr b="1" lang="fr" sz="2000">
                <a:solidFill>
                  <a:srgbClr val="3B424E"/>
                </a:solidFill>
                <a:latin typeface="Raleway"/>
                <a:ea typeface="Raleway"/>
                <a:cs typeface="Raleway"/>
                <a:sym typeface="Raleway"/>
              </a:rPr>
              <a:t>fin de la trame</a:t>
            </a:r>
            <a:endParaRPr b="1" sz="2000">
              <a:solidFill>
                <a:srgbClr val="3B424E"/>
              </a:solidFill>
              <a:latin typeface="Raleway"/>
              <a:ea typeface="Raleway"/>
              <a:cs typeface="Raleway"/>
              <a:sym typeface="Raleway"/>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8"/>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schéma complet</a:t>
            </a:r>
            <a:endParaRPr>
              <a:solidFill>
                <a:srgbClr val="FFFFFF"/>
              </a:solidFill>
              <a:latin typeface="Raleway Light"/>
              <a:ea typeface="Raleway Light"/>
              <a:cs typeface="Raleway Light"/>
              <a:sym typeface="Raleway Light"/>
            </a:endParaRPr>
          </a:p>
        </p:txBody>
      </p:sp>
      <p:sp>
        <p:nvSpPr>
          <p:cNvPr id="492" name="Google Shape;492;p68"/>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493" name="Google Shape;493;p68"/>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Schéma de la structure</a:t>
            </a:r>
            <a:endParaRPr sz="3700">
              <a:solidFill>
                <a:srgbClr val="F76C6C"/>
              </a:solidFill>
              <a:latin typeface="Varela Round"/>
              <a:ea typeface="Varela Round"/>
              <a:cs typeface="Varela Round"/>
              <a:sym typeface="Varela Round"/>
            </a:endParaRPr>
          </a:p>
        </p:txBody>
      </p:sp>
      <p:pic>
        <p:nvPicPr>
          <p:cNvPr id="494" name="Google Shape;494;p68"/>
          <p:cNvPicPr preferRelativeResize="0"/>
          <p:nvPr/>
        </p:nvPicPr>
        <p:blipFill>
          <a:blip r:embed="rId3">
            <a:alphaModFix/>
          </a:blip>
          <a:stretch>
            <a:fillRect/>
          </a:stretch>
        </p:blipFill>
        <p:spPr>
          <a:xfrm>
            <a:off x="1068775" y="1812607"/>
            <a:ext cx="7260550" cy="30057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69"/>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schéma complet</a:t>
            </a:r>
            <a:endParaRPr>
              <a:solidFill>
                <a:srgbClr val="FFFFFF"/>
              </a:solidFill>
              <a:latin typeface="Raleway Light"/>
              <a:ea typeface="Raleway Light"/>
              <a:cs typeface="Raleway Light"/>
              <a:sym typeface="Raleway Light"/>
            </a:endParaRPr>
          </a:p>
        </p:txBody>
      </p:sp>
      <p:sp>
        <p:nvSpPr>
          <p:cNvPr id="500" name="Google Shape;500;p69"/>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trame ethernet</a:t>
            </a:r>
            <a:endParaRPr sz="2200">
              <a:solidFill>
                <a:srgbClr val="FFFFFF"/>
              </a:solidFill>
              <a:latin typeface="Varela Round"/>
              <a:ea typeface="Varela Round"/>
              <a:cs typeface="Varela Round"/>
              <a:sym typeface="Varela Round"/>
            </a:endParaRPr>
          </a:p>
        </p:txBody>
      </p:sp>
      <p:sp>
        <p:nvSpPr>
          <p:cNvPr id="501" name="Google Shape;501;p69"/>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Trame complète</a:t>
            </a:r>
            <a:endParaRPr sz="3700">
              <a:solidFill>
                <a:srgbClr val="F76C6C"/>
              </a:solidFill>
              <a:latin typeface="Varela Round"/>
              <a:ea typeface="Varela Round"/>
              <a:cs typeface="Varela Round"/>
              <a:sym typeface="Varela Round"/>
            </a:endParaRPr>
          </a:p>
        </p:txBody>
      </p:sp>
      <p:sp>
        <p:nvSpPr>
          <p:cNvPr id="502" name="Google Shape;502;p69"/>
          <p:cNvSpPr txBox="1"/>
          <p:nvPr/>
        </p:nvSpPr>
        <p:spPr>
          <a:xfrm>
            <a:off x="614600" y="3943425"/>
            <a:ext cx="7961700" cy="10602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lang="fr" sz="2200">
                <a:solidFill>
                  <a:srgbClr val="3B424E"/>
                </a:solidFill>
                <a:latin typeface="Raleway"/>
                <a:ea typeface="Raleway"/>
                <a:cs typeface="Raleway"/>
                <a:sym typeface="Raleway"/>
              </a:rPr>
              <a:t>Taille de la trame: de 64 à 1518 octets</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p:txBody>
      </p:sp>
      <p:pic>
        <p:nvPicPr>
          <p:cNvPr id="503" name="Google Shape;503;p69"/>
          <p:cNvPicPr preferRelativeResize="0"/>
          <p:nvPr/>
        </p:nvPicPr>
        <p:blipFill>
          <a:blip r:embed="rId3">
            <a:alphaModFix/>
          </a:blip>
          <a:stretch>
            <a:fillRect/>
          </a:stretch>
        </p:blipFill>
        <p:spPr>
          <a:xfrm>
            <a:off x="454600" y="1864325"/>
            <a:ext cx="8168900" cy="14833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0"/>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Protocole CSMA/CD</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7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Partager le bus</a:t>
            </a:r>
            <a:endParaRPr>
              <a:solidFill>
                <a:srgbClr val="FFFFFF"/>
              </a:solidFill>
              <a:latin typeface="Raleway Light"/>
              <a:ea typeface="Raleway Light"/>
              <a:cs typeface="Raleway Light"/>
              <a:sym typeface="Raleway Light"/>
            </a:endParaRPr>
          </a:p>
        </p:txBody>
      </p:sp>
      <p:sp>
        <p:nvSpPr>
          <p:cNvPr id="514" name="Google Shape;514;p7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chemeClr val="lt1"/>
              </a:solidFill>
              <a:latin typeface="Varela Round"/>
              <a:ea typeface="Varela Round"/>
              <a:cs typeface="Varela Round"/>
              <a:sym typeface="Varela Round"/>
            </a:endParaRPr>
          </a:p>
        </p:txBody>
      </p:sp>
      <p:sp>
        <p:nvSpPr>
          <p:cNvPr id="515" name="Google Shape;515;p71"/>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Le problème de partage du </a:t>
            </a:r>
            <a:r>
              <a:rPr lang="fr" sz="3700">
                <a:solidFill>
                  <a:srgbClr val="F76C6C"/>
                </a:solidFill>
                <a:latin typeface="Varela Round"/>
                <a:ea typeface="Varela Round"/>
                <a:cs typeface="Varela Round"/>
                <a:sym typeface="Varela Round"/>
              </a:rPr>
              <a:t>médium</a:t>
            </a:r>
            <a:endParaRPr sz="3700">
              <a:solidFill>
                <a:srgbClr val="F76C6C"/>
              </a:solidFill>
              <a:latin typeface="Varela Round"/>
              <a:ea typeface="Varela Round"/>
              <a:cs typeface="Varela Round"/>
              <a:sym typeface="Varela Round"/>
            </a:endParaRPr>
          </a:p>
        </p:txBody>
      </p:sp>
      <p:sp>
        <p:nvSpPr>
          <p:cNvPr id="516" name="Google Shape;516;p71"/>
          <p:cNvSpPr txBox="1"/>
          <p:nvPr/>
        </p:nvSpPr>
        <p:spPr>
          <a:xfrm>
            <a:off x="614600" y="196032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Ethernet (historique) a une topologie de type bus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	=&gt; Un unique câble relie toute les machines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L'utilisation de concentrateurs reproduit le comportement du bus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	On parle d'une topologie physique en étoile qui simule un bus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 bus étant unique, si 2 hôtes émettent en même temps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	=&gt; une collision (bruit résultant de l'émission de 2+ trames)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En conséquence : il faut partager le bus pour éviter que 2 hôtes </a:t>
            </a:r>
            <a:r>
              <a:rPr lang="fr" sz="2000">
                <a:solidFill>
                  <a:srgbClr val="3B424E"/>
                </a:solidFill>
                <a:latin typeface="Raleway"/>
                <a:ea typeface="Raleway"/>
                <a:cs typeface="Raleway"/>
                <a:sym typeface="Raleway"/>
              </a:rPr>
              <a:t>émettent</a:t>
            </a:r>
            <a:r>
              <a:rPr lang="fr" sz="2000">
                <a:solidFill>
                  <a:srgbClr val="3B424E"/>
                </a:solidFill>
                <a:latin typeface="Raleway"/>
                <a:ea typeface="Raleway"/>
                <a:cs typeface="Raleway"/>
                <a:sym typeface="Raleway"/>
              </a:rPr>
              <a:t> en même temps !</a:t>
            </a:r>
            <a:endParaRPr sz="2000">
              <a:solidFill>
                <a:srgbClr val="3B424E"/>
              </a:solidFill>
              <a:latin typeface="Raleway"/>
              <a:ea typeface="Raleway"/>
              <a:cs typeface="Raleway"/>
              <a:sym typeface="Raleway"/>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72"/>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La définition de </a:t>
            </a:r>
            <a:r>
              <a:rPr lang="fr">
                <a:solidFill>
                  <a:srgbClr val="FFFFFF"/>
                </a:solidFill>
                <a:latin typeface="Raleway Light"/>
                <a:ea typeface="Raleway Light"/>
                <a:cs typeface="Raleway Light"/>
                <a:sym typeface="Raleway Light"/>
              </a:rPr>
              <a:t>l'acronyme</a:t>
            </a:r>
            <a:endParaRPr>
              <a:solidFill>
                <a:srgbClr val="FFFFFF"/>
              </a:solidFill>
              <a:latin typeface="Raleway Light"/>
              <a:ea typeface="Raleway Light"/>
              <a:cs typeface="Raleway Light"/>
              <a:sym typeface="Raleway Light"/>
            </a:endParaRPr>
          </a:p>
        </p:txBody>
      </p:sp>
      <p:sp>
        <p:nvSpPr>
          <p:cNvPr id="522" name="Google Shape;522;p72"/>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rgbClr val="FFFFFF"/>
                </a:solidFill>
                <a:latin typeface="Varela Round"/>
                <a:ea typeface="Varela Round"/>
                <a:cs typeface="Varela Round"/>
                <a:sym typeface="Varela Round"/>
              </a:rPr>
              <a:t>Le protocole CSMA/CD</a:t>
            </a:r>
            <a:endParaRPr sz="2200">
              <a:solidFill>
                <a:srgbClr val="FFFFFF"/>
              </a:solidFill>
              <a:latin typeface="Varela Round"/>
              <a:ea typeface="Varela Round"/>
              <a:cs typeface="Varela Round"/>
              <a:sym typeface="Varela Round"/>
            </a:endParaRPr>
          </a:p>
        </p:txBody>
      </p:sp>
      <p:sp>
        <p:nvSpPr>
          <p:cNvPr id="523" name="Google Shape;523;p72"/>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CSMA/CD</a:t>
            </a:r>
            <a:endParaRPr sz="3700">
              <a:solidFill>
                <a:srgbClr val="F76C6C"/>
              </a:solidFill>
              <a:latin typeface="Varela Round"/>
              <a:ea typeface="Varela Round"/>
              <a:cs typeface="Varela Round"/>
              <a:sym typeface="Varela Round"/>
            </a:endParaRPr>
          </a:p>
        </p:txBody>
      </p:sp>
      <p:sp>
        <p:nvSpPr>
          <p:cNvPr id="524" name="Google Shape;524;p72"/>
          <p:cNvSpPr txBox="1"/>
          <p:nvPr/>
        </p:nvSpPr>
        <p:spPr>
          <a:xfrm>
            <a:off x="533000" y="1960325"/>
            <a:ext cx="8500200" cy="3043200"/>
          </a:xfrm>
          <a:prstGeom prst="rect">
            <a:avLst/>
          </a:prstGeom>
          <a:noFill/>
          <a:ln>
            <a:noFill/>
          </a:ln>
        </p:spPr>
        <p:txBody>
          <a:bodyPr anchorCtr="0" anchor="ctr" bIns="0" lIns="0" spcFirstLastPara="1" rIns="0" wrap="square" tIns="0">
            <a:normAutofit/>
          </a:bodyPr>
          <a:lstStyle/>
          <a:p>
            <a:pPr indent="0" lvl="0" marL="0" rtl="0" algn="just">
              <a:spcBef>
                <a:spcPts val="0"/>
              </a:spcBef>
              <a:spcAft>
                <a:spcPts val="0"/>
              </a:spcAft>
              <a:buNone/>
            </a:pPr>
            <a:r>
              <a:rPr b="1" lang="fr" sz="2200">
                <a:solidFill>
                  <a:srgbClr val="3B424E"/>
                </a:solidFill>
                <a:latin typeface="Raleway"/>
                <a:ea typeface="Raleway"/>
                <a:cs typeface="Raleway"/>
                <a:sym typeface="Raleway"/>
              </a:rPr>
              <a:t>CSMA/CD = Carrier Sense Multiple Access/Collision Detection</a:t>
            </a:r>
            <a:endParaRPr b="1"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rPr lang="fr" sz="2200">
                <a:solidFill>
                  <a:srgbClr val="3B424E"/>
                </a:solidFill>
                <a:latin typeface="Raleway"/>
                <a:ea typeface="Raleway"/>
                <a:cs typeface="Raleway"/>
                <a:sym typeface="Raleway"/>
              </a:rPr>
              <a:t>Protocole qui gère le partage du médium.</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rPr lang="fr" sz="2200">
                <a:solidFill>
                  <a:srgbClr val="3B424E"/>
                </a:solidFill>
                <a:latin typeface="Raleway"/>
                <a:ea typeface="Raleway"/>
                <a:cs typeface="Raleway"/>
                <a:sym typeface="Raleway"/>
              </a:rPr>
              <a:t>Protocole distribué (pas de coordinateur)</a:t>
            </a:r>
            <a:endParaRPr sz="2200">
              <a:solidFill>
                <a:srgbClr val="3B424E"/>
              </a:solidFill>
              <a:latin typeface="Raleway"/>
              <a:ea typeface="Raleway"/>
              <a:cs typeface="Raleway"/>
              <a:sym typeface="Raleway"/>
            </a:endParaRPr>
          </a:p>
          <a:p>
            <a:pPr indent="0" lvl="0" marL="0" rtl="0" algn="just">
              <a:spcBef>
                <a:spcPts val="0"/>
              </a:spcBef>
              <a:spcAft>
                <a:spcPts val="0"/>
              </a:spcAft>
              <a:buNone/>
            </a:pPr>
            <a:r>
              <a:t/>
            </a:r>
            <a:endParaRPr sz="2200">
              <a:solidFill>
                <a:srgbClr val="3B424E"/>
              </a:solidFill>
              <a:latin typeface="Raleway"/>
              <a:ea typeface="Raleway"/>
              <a:cs typeface="Raleway"/>
              <a:sym typeface="Raleway"/>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7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Le processus d’envoie de trame</a:t>
            </a:r>
            <a:endParaRPr>
              <a:solidFill>
                <a:srgbClr val="FFFFFF"/>
              </a:solidFill>
              <a:latin typeface="Raleway Light"/>
              <a:ea typeface="Raleway Light"/>
              <a:cs typeface="Raleway Light"/>
              <a:sym typeface="Raleway Light"/>
            </a:endParaRPr>
          </a:p>
        </p:txBody>
      </p:sp>
      <p:sp>
        <p:nvSpPr>
          <p:cNvPr id="530" name="Google Shape;530;p7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rgbClr val="FFFFFF"/>
              </a:solidFill>
              <a:latin typeface="Varela Round"/>
              <a:ea typeface="Varela Round"/>
              <a:cs typeface="Varela Round"/>
              <a:sym typeface="Varela Round"/>
            </a:endParaRPr>
          </a:p>
        </p:txBody>
      </p:sp>
      <p:sp>
        <p:nvSpPr>
          <p:cNvPr id="531" name="Google Shape;531;p73"/>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Idée général</a:t>
            </a:r>
            <a:endParaRPr sz="3700">
              <a:solidFill>
                <a:srgbClr val="F76C6C"/>
              </a:solidFill>
              <a:latin typeface="Varela Round"/>
              <a:ea typeface="Varela Round"/>
              <a:cs typeface="Varela Round"/>
              <a:sym typeface="Varela Round"/>
            </a:endParaRPr>
          </a:p>
        </p:txBody>
      </p:sp>
      <p:sp>
        <p:nvSpPr>
          <p:cNvPr id="532" name="Google Shape;532;p73"/>
          <p:cNvSpPr txBox="1"/>
          <p:nvPr/>
        </p:nvSpPr>
        <p:spPr>
          <a:xfrm>
            <a:off x="533000" y="1960325"/>
            <a:ext cx="85002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CS</a:t>
            </a:r>
            <a:r>
              <a:rPr lang="fr" sz="1800">
                <a:solidFill>
                  <a:srgbClr val="3B424E"/>
                </a:solidFill>
                <a:latin typeface="Raleway"/>
                <a:ea typeface="Raleway"/>
                <a:cs typeface="Raleway"/>
                <a:sym typeface="Raleway"/>
              </a:rPr>
              <a:t> (Carrier Sense) ⇒ </a:t>
            </a:r>
            <a:r>
              <a:rPr lang="fr" sz="1800">
                <a:solidFill>
                  <a:srgbClr val="3B424E"/>
                </a:solidFill>
                <a:latin typeface="Raleway"/>
                <a:ea typeface="Raleway"/>
                <a:cs typeface="Raleway"/>
                <a:sym typeface="Raleway"/>
              </a:rPr>
              <a:t>Écoute</a:t>
            </a:r>
            <a:r>
              <a:rPr lang="fr" sz="1800">
                <a:solidFill>
                  <a:srgbClr val="3B424E"/>
                </a:solidFill>
                <a:latin typeface="Raleway"/>
                <a:ea typeface="Raleway"/>
                <a:cs typeface="Raleway"/>
                <a:sym typeface="Raleway"/>
              </a:rPr>
              <a:t> de la porteuse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MA</a:t>
            </a:r>
            <a:r>
              <a:rPr lang="fr" sz="1800">
                <a:solidFill>
                  <a:srgbClr val="3B424E"/>
                </a:solidFill>
                <a:latin typeface="Raleway"/>
                <a:ea typeface="Raleway"/>
                <a:cs typeface="Raleway"/>
                <a:sym typeface="Raleway"/>
              </a:rPr>
              <a:t> (Multiple Access) ⇒ </a:t>
            </a:r>
            <a:r>
              <a:rPr lang="fr" sz="1800">
                <a:solidFill>
                  <a:srgbClr val="3B424E"/>
                </a:solidFill>
                <a:latin typeface="Raleway"/>
                <a:ea typeface="Raleway"/>
                <a:cs typeface="Raleway"/>
                <a:sym typeface="Raleway"/>
              </a:rPr>
              <a:t>Accès multiple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AutoNum type="arabicParenR"/>
            </a:pPr>
            <a:r>
              <a:rPr lang="fr" sz="1800">
                <a:solidFill>
                  <a:srgbClr val="3B424E"/>
                </a:solidFill>
                <a:latin typeface="Raleway"/>
                <a:ea typeface="Raleway"/>
                <a:cs typeface="Raleway"/>
                <a:sym typeface="Raleway"/>
              </a:rPr>
              <a:t>Trame prête à être transmise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AutoNum type="arabicParenR"/>
            </a:pPr>
            <a:r>
              <a:rPr lang="fr" sz="1800">
                <a:solidFill>
                  <a:srgbClr val="3B424E"/>
                </a:solidFill>
                <a:latin typeface="Raleway"/>
                <a:ea typeface="Raleway"/>
                <a:cs typeface="Raleway"/>
                <a:sym typeface="Raleway"/>
              </a:rPr>
              <a:t>Si le support physique n'est pas libre, attendre jusqu'à ce qu'il le devienne puis attendre la durée du</a:t>
            </a:r>
            <a:r>
              <a:rPr b="1" lang="fr" sz="1800">
                <a:solidFill>
                  <a:srgbClr val="3B424E"/>
                </a:solidFill>
                <a:latin typeface="Raleway"/>
                <a:ea typeface="Raleway"/>
                <a:cs typeface="Raleway"/>
                <a:sym typeface="Raleway"/>
              </a:rPr>
              <a:t> gap inter-trame</a:t>
            </a:r>
            <a:r>
              <a:rPr lang="fr" sz="1800">
                <a:solidFill>
                  <a:srgbClr val="3B424E"/>
                </a:solidFill>
                <a:latin typeface="Raleway"/>
                <a:ea typeface="Raleway"/>
                <a:cs typeface="Raleway"/>
                <a:sym typeface="Raleway"/>
              </a:rPr>
              <a:t> (ex pour ethernet 10 Mb/s: 9,6 μs)</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AutoNum type="arabicParenR"/>
            </a:pPr>
            <a:r>
              <a:rPr lang="fr" sz="1800">
                <a:solidFill>
                  <a:srgbClr val="3B424E"/>
                </a:solidFill>
                <a:latin typeface="Raleway"/>
                <a:ea typeface="Raleway"/>
                <a:cs typeface="Raleway"/>
                <a:sym typeface="Raleway"/>
              </a:rPr>
              <a:t>Envoyer la trame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AutoNum type="arabicParenR"/>
            </a:pPr>
            <a:r>
              <a:rPr lang="fr" sz="1800">
                <a:solidFill>
                  <a:srgbClr val="3B424E"/>
                </a:solidFill>
                <a:latin typeface="Raleway"/>
                <a:ea typeface="Raleway"/>
                <a:cs typeface="Raleway"/>
                <a:sym typeface="Raleway"/>
              </a:rPr>
              <a:t>Si une collision est détectée (décalage de tension continue sur le câble) → procédure de gestion des collisions</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AutoNum type="arabicParenR"/>
            </a:pPr>
            <a:r>
              <a:rPr lang="fr" sz="1800">
                <a:solidFill>
                  <a:srgbClr val="3B424E"/>
                </a:solidFill>
                <a:latin typeface="Raleway"/>
                <a:ea typeface="Raleway"/>
                <a:cs typeface="Raleway"/>
                <a:sym typeface="Raleway"/>
              </a:rPr>
              <a:t>Sinon → transmission réussie</a:t>
            </a:r>
            <a:endParaRPr sz="1800">
              <a:solidFill>
                <a:srgbClr val="3B424E"/>
              </a:solidFill>
              <a:latin typeface="Raleway"/>
              <a:ea typeface="Raleway"/>
              <a:cs typeface="Raleway"/>
              <a:sym typeface="Raleway"/>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7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La gestion des conflits</a:t>
            </a:r>
            <a:endParaRPr>
              <a:solidFill>
                <a:srgbClr val="FFFFFF"/>
              </a:solidFill>
              <a:latin typeface="Raleway Light"/>
              <a:ea typeface="Raleway Light"/>
              <a:cs typeface="Raleway Light"/>
              <a:sym typeface="Raleway Light"/>
            </a:endParaRPr>
          </a:p>
        </p:txBody>
      </p:sp>
      <p:sp>
        <p:nvSpPr>
          <p:cNvPr id="538" name="Google Shape;538;p7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rgbClr val="FFFFFF"/>
              </a:solidFill>
              <a:latin typeface="Varela Round"/>
              <a:ea typeface="Varela Round"/>
              <a:cs typeface="Varela Round"/>
              <a:sym typeface="Varela Round"/>
            </a:endParaRPr>
          </a:p>
        </p:txBody>
      </p:sp>
      <p:sp>
        <p:nvSpPr>
          <p:cNvPr id="539" name="Google Shape;539;p74"/>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CD (Collision Detection)</a:t>
            </a:r>
            <a:endParaRPr sz="3700">
              <a:solidFill>
                <a:srgbClr val="F76C6C"/>
              </a:solidFill>
              <a:latin typeface="Varela Round"/>
              <a:ea typeface="Varela Round"/>
              <a:cs typeface="Varela Round"/>
              <a:sym typeface="Varela Round"/>
            </a:endParaRPr>
          </a:p>
        </p:txBody>
      </p:sp>
      <p:sp>
        <p:nvSpPr>
          <p:cNvPr id="540" name="Google Shape;540;p74"/>
          <p:cNvSpPr txBox="1"/>
          <p:nvPr/>
        </p:nvSpPr>
        <p:spPr>
          <a:xfrm>
            <a:off x="533000" y="1960325"/>
            <a:ext cx="8500200" cy="3043200"/>
          </a:xfrm>
          <a:prstGeom prst="rect">
            <a:avLst/>
          </a:prstGeom>
          <a:noFill/>
          <a:ln>
            <a:noFill/>
          </a:ln>
        </p:spPr>
        <p:txBody>
          <a:bodyPr anchorCtr="0" anchor="ctr" bIns="0" lIns="0" spcFirstLastPara="1" rIns="0" wrap="square" tIns="0">
            <a:normAutofit lnSpcReduction="10000"/>
          </a:bodyPr>
          <a:lstStyle/>
          <a:p>
            <a:pPr indent="0" lvl="0" marL="0" rtl="0" algn="l">
              <a:lnSpc>
                <a:spcPct val="115000"/>
              </a:lnSpc>
              <a:spcBef>
                <a:spcPts val="0"/>
              </a:spcBef>
              <a:spcAft>
                <a:spcPts val="0"/>
              </a:spcAft>
              <a:buNone/>
            </a:pPr>
            <a:r>
              <a:rPr b="1" lang="fr" sz="2000">
                <a:solidFill>
                  <a:srgbClr val="3B424E"/>
                </a:solidFill>
                <a:latin typeface="Raleway"/>
                <a:ea typeface="Raleway"/>
                <a:cs typeface="Raleway"/>
                <a:sym typeface="Raleway"/>
              </a:rPr>
              <a:t>⇒ </a:t>
            </a:r>
            <a:r>
              <a:rPr lang="fr" sz="2000">
                <a:solidFill>
                  <a:srgbClr val="3B424E"/>
                </a:solidFill>
                <a:latin typeface="Raleway"/>
                <a:ea typeface="Raleway"/>
                <a:cs typeface="Raleway"/>
                <a:sym typeface="Raleway"/>
              </a:rPr>
              <a:t>Détection des collisions</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AutoNum type="arabicParenR"/>
            </a:pPr>
            <a:r>
              <a:rPr lang="fr" sz="2000">
                <a:solidFill>
                  <a:srgbClr val="3B424E"/>
                </a:solidFill>
                <a:latin typeface="Raleway"/>
                <a:ea typeface="Raleway"/>
                <a:cs typeface="Raleway"/>
                <a:sym typeface="Raleway"/>
              </a:rPr>
              <a:t>Arrêt des envois de trame</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AutoNum type="arabicParenR"/>
            </a:pPr>
            <a:r>
              <a:rPr lang="fr" sz="2000">
                <a:solidFill>
                  <a:srgbClr val="3B424E"/>
                </a:solidFill>
                <a:latin typeface="Raleway"/>
                <a:ea typeface="Raleway"/>
                <a:cs typeface="Raleway"/>
                <a:sym typeface="Raleway"/>
              </a:rPr>
              <a:t>Envoi d’un signal de collision (jam signal = séquence de 4 à 6 octets).</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AutoNum type="arabicParenR"/>
            </a:pPr>
            <a:r>
              <a:rPr lang="fr" sz="2000">
                <a:solidFill>
                  <a:srgbClr val="3B424E"/>
                </a:solidFill>
                <a:latin typeface="Raleway"/>
                <a:ea typeface="Raleway"/>
                <a:cs typeface="Raleway"/>
                <a:sym typeface="Raleway"/>
              </a:rPr>
              <a:t>Temps d’attente aléatoire (backoff)</a:t>
            </a:r>
            <a:endParaRPr sz="2000">
              <a:solidFill>
                <a:srgbClr val="3B424E"/>
              </a:solidFill>
              <a:latin typeface="Raleway"/>
              <a:ea typeface="Raleway"/>
              <a:cs typeface="Raleway"/>
              <a:sym typeface="Raleway"/>
            </a:endParaRPr>
          </a:p>
          <a:p>
            <a:pPr indent="-355600" lvl="0" marL="457200" rtl="0" algn="l">
              <a:lnSpc>
                <a:spcPct val="115000"/>
              </a:lnSpc>
              <a:spcBef>
                <a:spcPts val="0"/>
              </a:spcBef>
              <a:spcAft>
                <a:spcPts val="0"/>
              </a:spcAft>
              <a:buClr>
                <a:srgbClr val="3B424E"/>
              </a:buClr>
              <a:buSzPts val="2000"/>
              <a:buFont typeface="Raleway"/>
              <a:buAutoNum type="arabicParenR"/>
            </a:pPr>
            <a:r>
              <a:rPr lang="fr" sz="2000">
                <a:solidFill>
                  <a:srgbClr val="3B424E"/>
                </a:solidFill>
                <a:latin typeface="Raleway"/>
                <a:ea typeface="Raleway"/>
                <a:cs typeface="Raleway"/>
                <a:sym typeface="Raleway"/>
              </a:rPr>
              <a:t>Reprise de la CSMA</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Si le nombre maximal de transmissions (16) est atteint, la transmission est annulée.</a:t>
            </a:r>
            <a:endParaRPr sz="2000">
              <a:solidFill>
                <a:srgbClr val="3B424E"/>
              </a:solidFill>
              <a:latin typeface="Raleway"/>
              <a:ea typeface="Raleway"/>
              <a:cs typeface="Raleway"/>
              <a:sym typeface="Raleway"/>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7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Mieux avec un schéma</a:t>
            </a:r>
            <a:endParaRPr>
              <a:solidFill>
                <a:srgbClr val="FFFFFF"/>
              </a:solidFill>
              <a:latin typeface="Raleway Light"/>
              <a:ea typeface="Raleway Light"/>
              <a:cs typeface="Raleway Light"/>
              <a:sym typeface="Raleway Light"/>
            </a:endParaRPr>
          </a:p>
        </p:txBody>
      </p:sp>
      <p:sp>
        <p:nvSpPr>
          <p:cNvPr id="546" name="Google Shape;546;p7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rgbClr val="FFFFFF"/>
              </a:solidFill>
              <a:latin typeface="Varela Round"/>
              <a:ea typeface="Varela Round"/>
              <a:cs typeface="Varela Round"/>
              <a:sym typeface="Varela Round"/>
            </a:endParaRPr>
          </a:p>
        </p:txBody>
      </p:sp>
      <p:sp>
        <p:nvSpPr>
          <p:cNvPr id="547" name="Google Shape;547;p75"/>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Schéma</a:t>
            </a:r>
            <a:r>
              <a:rPr lang="fr" sz="3700">
                <a:solidFill>
                  <a:srgbClr val="F76C6C"/>
                </a:solidFill>
                <a:latin typeface="Varela Round"/>
                <a:ea typeface="Varela Round"/>
                <a:cs typeface="Varela Round"/>
                <a:sym typeface="Varela Round"/>
              </a:rPr>
              <a:t> de la CSMA/CD</a:t>
            </a:r>
            <a:endParaRPr sz="3700">
              <a:solidFill>
                <a:srgbClr val="F76C6C"/>
              </a:solidFill>
              <a:latin typeface="Varela Round"/>
              <a:ea typeface="Varela Round"/>
              <a:cs typeface="Varela Round"/>
              <a:sym typeface="Varela Round"/>
            </a:endParaRPr>
          </a:p>
        </p:txBody>
      </p:sp>
      <p:pic>
        <p:nvPicPr>
          <p:cNvPr id="548" name="Google Shape;548;p75"/>
          <p:cNvPicPr preferRelativeResize="0"/>
          <p:nvPr/>
        </p:nvPicPr>
        <p:blipFill>
          <a:blip r:embed="rId3">
            <a:alphaModFix/>
          </a:blip>
          <a:stretch>
            <a:fillRect/>
          </a:stretch>
        </p:blipFill>
        <p:spPr>
          <a:xfrm>
            <a:off x="2823575" y="1884188"/>
            <a:ext cx="3056522" cy="312678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76"/>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On fait ce qu'on peut</a:t>
            </a:r>
            <a:endParaRPr>
              <a:solidFill>
                <a:srgbClr val="FFFFFF"/>
              </a:solidFill>
              <a:latin typeface="Raleway Light"/>
              <a:ea typeface="Raleway Light"/>
              <a:cs typeface="Raleway Light"/>
              <a:sym typeface="Raleway Light"/>
            </a:endParaRPr>
          </a:p>
        </p:txBody>
      </p:sp>
      <p:sp>
        <p:nvSpPr>
          <p:cNvPr id="554" name="Google Shape;554;p76"/>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chemeClr val="lt1"/>
              </a:solidFill>
              <a:latin typeface="Varela Round"/>
              <a:ea typeface="Varela Round"/>
              <a:cs typeface="Varela Round"/>
              <a:sym typeface="Varela Round"/>
            </a:endParaRPr>
          </a:p>
        </p:txBody>
      </p:sp>
      <p:sp>
        <p:nvSpPr>
          <p:cNvPr id="555" name="Google Shape;555;p76"/>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Protocole </a:t>
            </a:r>
            <a:r>
              <a:rPr i="1" lang="fr" sz="3700">
                <a:solidFill>
                  <a:srgbClr val="F76C6C"/>
                </a:solidFill>
                <a:latin typeface="Varela Round"/>
                <a:ea typeface="Varela Round"/>
                <a:cs typeface="Varela Round"/>
                <a:sym typeface="Varela Round"/>
              </a:rPr>
              <a:t>Best Effort</a:t>
            </a:r>
            <a:endParaRPr i="1" sz="3700">
              <a:solidFill>
                <a:srgbClr val="F76C6C"/>
              </a:solidFill>
              <a:latin typeface="Varela Round"/>
              <a:ea typeface="Varela Round"/>
              <a:cs typeface="Varela Round"/>
              <a:sym typeface="Varela Round"/>
            </a:endParaRPr>
          </a:p>
        </p:txBody>
      </p:sp>
      <p:sp>
        <p:nvSpPr>
          <p:cNvPr id="556" name="Google Shape;556;p76"/>
          <p:cNvSpPr txBox="1"/>
          <p:nvPr/>
        </p:nvSpPr>
        <p:spPr>
          <a:xfrm>
            <a:off x="614600" y="1960325"/>
            <a:ext cx="7961700" cy="3043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À cause des 16 tentatives maximum et de l'absence de reprise de trames corrompues, Ethernet est qualifié de protocole à transmission </a:t>
            </a:r>
            <a:r>
              <a:rPr i="1" lang="fr" sz="2000">
                <a:solidFill>
                  <a:srgbClr val="3B424E"/>
                </a:solidFill>
                <a:latin typeface="Raleway"/>
                <a:ea typeface="Raleway"/>
                <a:cs typeface="Raleway"/>
                <a:sym typeface="Raleway"/>
              </a:rPr>
              <a:t>Best Effort</a:t>
            </a:r>
            <a:r>
              <a:rPr lang="fr" sz="2000">
                <a:solidFill>
                  <a:srgbClr val="3B424E"/>
                </a:solidFill>
                <a:latin typeface="Raleway"/>
                <a:ea typeface="Raleway"/>
                <a:cs typeface="Raleway"/>
                <a:sym typeface="Raleway"/>
              </a:rPr>
              <a:t>.</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La fiabilité de la transmission est donc laissée au couches supérieures</a:t>
            </a:r>
            <a:endParaRPr sz="2000">
              <a:solidFill>
                <a:srgbClr val="3B424E"/>
              </a:solidFill>
              <a:latin typeface="Raleway"/>
              <a:ea typeface="Raleway"/>
              <a:cs typeface="Raleway"/>
              <a:sym typeface="Raleway"/>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77"/>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CSMA/CD aujourd'hui</a:t>
            </a:r>
            <a:endParaRPr>
              <a:solidFill>
                <a:srgbClr val="FFFFFF"/>
              </a:solidFill>
              <a:latin typeface="Raleway Light"/>
              <a:ea typeface="Raleway Light"/>
              <a:cs typeface="Raleway Light"/>
              <a:sym typeface="Raleway Light"/>
            </a:endParaRPr>
          </a:p>
        </p:txBody>
      </p:sp>
      <p:sp>
        <p:nvSpPr>
          <p:cNvPr id="562" name="Google Shape;562;p77"/>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protocole CSMA/CD</a:t>
            </a:r>
            <a:endParaRPr sz="2200">
              <a:solidFill>
                <a:schemeClr val="lt1"/>
              </a:solidFill>
              <a:latin typeface="Varela Round"/>
              <a:ea typeface="Varela Round"/>
              <a:cs typeface="Varela Round"/>
              <a:sym typeface="Varela Round"/>
            </a:endParaRPr>
          </a:p>
        </p:txBody>
      </p:sp>
      <p:sp>
        <p:nvSpPr>
          <p:cNvPr id="563" name="Google Shape;563;p77"/>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Conclusion</a:t>
            </a:r>
            <a:endParaRPr i="1" sz="3700">
              <a:solidFill>
                <a:srgbClr val="F76C6C"/>
              </a:solidFill>
              <a:latin typeface="Varela Round"/>
              <a:ea typeface="Varela Round"/>
              <a:cs typeface="Varela Round"/>
              <a:sym typeface="Varela Round"/>
            </a:endParaRPr>
          </a:p>
        </p:txBody>
      </p:sp>
      <p:sp>
        <p:nvSpPr>
          <p:cNvPr id="564" name="Google Shape;564;p77"/>
          <p:cNvSpPr txBox="1"/>
          <p:nvPr/>
        </p:nvSpPr>
        <p:spPr>
          <a:xfrm>
            <a:off x="591150" y="1931900"/>
            <a:ext cx="7961700" cy="3043200"/>
          </a:xfrm>
          <a:prstGeom prst="rect">
            <a:avLst/>
          </a:prstGeom>
          <a:noFill/>
          <a:ln>
            <a:noFill/>
          </a:ln>
        </p:spPr>
        <p:txBody>
          <a:bodyPr anchorCtr="0" anchor="ctr" bIns="0" lIns="0" spcFirstLastPara="1" rIns="0" wrap="square" tIns="0">
            <a:normAutofit lnSpcReduction="20000"/>
          </a:bodyPr>
          <a:lstStyle/>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Le remplacement des concentrateurs par des commutateurs full-duplex (communication possible dans les 2 sens en même temps) rend caduque l'utilisation de CSMA/CD</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En pratique les réseaux ethernet 100 Mbps sont (quasiment) tous construit avec des switchs donc n'ont pas besoin de CSMA/CD</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2000">
                <a:solidFill>
                  <a:srgbClr val="3B424E"/>
                </a:solidFill>
                <a:latin typeface="Raleway"/>
                <a:ea typeface="Raleway"/>
                <a:cs typeface="Raleway"/>
                <a:sym typeface="Raleway"/>
              </a:rPr>
              <a:t>À partir de 10Gbps : CSMA/CD disparaît de la norme</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2000">
              <a:solidFill>
                <a:srgbClr val="3B424E"/>
              </a:solidFill>
              <a:latin typeface="Raleway"/>
              <a:ea typeface="Raleway"/>
              <a:cs typeface="Raleway"/>
              <a:sym typeface="Raleway"/>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78"/>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La commutation</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9"/>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C'est quoi un switch ?</a:t>
            </a:r>
            <a:endParaRPr>
              <a:solidFill>
                <a:srgbClr val="FFFFFF"/>
              </a:solidFill>
              <a:latin typeface="Raleway Light"/>
              <a:ea typeface="Raleway Light"/>
              <a:cs typeface="Raleway Light"/>
              <a:sym typeface="Raleway Light"/>
            </a:endParaRPr>
          </a:p>
        </p:txBody>
      </p:sp>
      <p:sp>
        <p:nvSpPr>
          <p:cNvPr id="575" name="Google Shape;575;p79"/>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La </a:t>
            </a:r>
            <a:r>
              <a:rPr lang="fr" sz="2200">
                <a:solidFill>
                  <a:schemeClr val="lt1"/>
                </a:solidFill>
                <a:latin typeface="Varela Round"/>
                <a:ea typeface="Varela Round"/>
                <a:cs typeface="Varela Round"/>
                <a:sym typeface="Varela Round"/>
              </a:rPr>
              <a:t>commutation</a:t>
            </a:r>
            <a:endParaRPr sz="2200">
              <a:solidFill>
                <a:schemeClr val="lt1"/>
              </a:solidFill>
              <a:latin typeface="Varela Round"/>
              <a:ea typeface="Varela Round"/>
              <a:cs typeface="Varela Round"/>
              <a:sym typeface="Varela Round"/>
            </a:endParaRPr>
          </a:p>
        </p:txBody>
      </p:sp>
      <p:sp>
        <p:nvSpPr>
          <p:cNvPr id="576" name="Google Shape;576;p79"/>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Commutateur</a:t>
            </a:r>
            <a:endParaRPr i="1" sz="3700">
              <a:solidFill>
                <a:srgbClr val="F76C6C"/>
              </a:solidFill>
              <a:latin typeface="Varela Round"/>
              <a:ea typeface="Varela Round"/>
              <a:cs typeface="Varela Round"/>
              <a:sym typeface="Varela Round"/>
            </a:endParaRPr>
          </a:p>
        </p:txBody>
      </p:sp>
      <p:sp>
        <p:nvSpPr>
          <p:cNvPr id="577" name="Google Shape;577;p79"/>
          <p:cNvSpPr txBox="1"/>
          <p:nvPr/>
        </p:nvSpPr>
        <p:spPr>
          <a:xfrm>
            <a:off x="591150" y="1931900"/>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Équipement de niveau 2 (travaille avec les trames) - Pont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Sépare les domaines de collisions</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Ensemble de ports =&gt; ensemble de réseaux ethernet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Rôle : créer un canal spécifique pour chaque communication</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Moyen : </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Utilise les adresses MAC</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Construit une table de correspondance MAC &lt;-&gt; ports</a:t>
            </a:r>
            <a:endParaRPr sz="1800">
              <a:solidFill>
                <a:srgbClr val="3B424E"/>
              </a:solidFill>
              <a:latin typeface="Raleway"/>
              <a:ea typeface="Raleway"/>
              <a:cs typeface="Raleway"/>
              <a:sym typeface="Raleway"/>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80"/>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Fonctionnement d'un commutateur</a:t>
            </a:r>
            <a:endParaRPr>
              <a:solidFill>
                <a:srgbClr val="FFFFFF"/>
              </a:solidFill>
              <a:latin typeface="Raleway Light"/>
              <a:ea typeface="Raleway Light"/>
              <a:cs typeface="Raleway Light"/>
              <a:sym typeface="Raleway Light"/>
            </a:endParaRPr>
          </a:p>
        </p:txBody>
      </p:sp>
      <p:sp>
        <p:nvSpPr>
          <p:cNvPr id="583" name="Google Shape;583;p80"/>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commutation</a:t>
            </a:r>
            <a:endParaRPr sz="2200">
              <a:solidFill>
                <a:schemeClr val="lt1"/>
              </a:solidFill>
              <a:latin typeface="Varela Round"/>
              <a:ea typeface="Varela Round"/>
              <a:cs typeface="Varela Round"/>
              <a:sym typeface="Varela Round"/>
            </a:endParaRPr>
          </a:p>
        </p:txBody>
      </p:sp>
      <p:sp>
        <p:nvSpPr>
          <p:cNvPr id="584" name="Google Shape;584;p80"/>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Transparent bridging</a:t>
            </a:r>
            <a:endParaRPr i="1" sz="3700">
              <a:solidFill>
                <a:srgbClr val="F76C6C"/>
              </a:solidFill>
              <a:latin typeface="Varela Round"/>
              <a:ea typeface="Varela Round"/>
              <a:cs typeface="Varela Round"/>
              <a:sym typeface="Varela Round"/>
            </a:endParaRPr>
          </a:p>
        </p:txBody>
      </p:sp>
      <p:sp>
        <p:nvSpPr>
          <p:cNvPr id="585" name="Google Shape;585;p80"/>
          <p:cNvSpPr txBox="1"/>
          <p:nvPr/>
        </p:nvSpPr>
        <p:spPr>
          <a:xfrm>
            <a:off x="591150" y="1931900"/>
            <a:ext cx="38349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Apprentissage</a:t>
            </a:r>
            <a:endParaRPr b="1"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passage d'une trame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adresse MAC source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Inondation</a:t>
            </a:r>
            <a:endParaRPr b="1"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destination inconnue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envoi à tous</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Réexpédition</a:t>
            </a:r>
            <a:endParaRPr b="1"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destination connue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envoi sur le port uniquement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1800">
              <a:solidFill>
                <a:srgbClr val="3B424E"/>
              </a:solidFill>
              <a:latin typeface="Raleway"/>
              <a:ea typeface="Raleway"/>
              <a:cs typeface="Raleway"/>
              <a:sym typeface="Raleway"/>
            </a:endParaRPr>
          </a:p>
        </p:txBody>
      </p:sp>
      <p:sp>
        <p:nvSpPr>
          <p:cNvPr id="586" name="Google Shape;586;p80"/>
          <p:cNvSpPr txBox="1"/>
          <p:nvPr/>
        </p:nvSpPr>
        <p:spPr>
          <a:xfrm>
            <a:off x="4504125" y="1931900"/>
            <a:ext cx="44403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Filtrage</a:t>
            </a:r>
            <a:endParaRPr b="1"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destination &amp; source sur le même port</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Pas de transmission</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b="1" lang="fr" sz="1800">
                <a:solidFill>
                  <a:srgbClr val="3B424E"/>
                </a:solidFill>
                <a:latin typeface="Raleway"/>
                <a:ea typeface="Raleway"/>
                <a:cs typeface="Raleway"/>
                <a:sym typeface="Raleway"/>
              </a:rPr>
              <a:t>Vieillissement</a:t>
            </a:r>
            <a:endParaRPr b="1"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dynamique du réseau</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mémoire limitée</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disparition des entrées sans activité</a:t>
            </a:r>
            <a:endParaRPr sz="1800">
              <a:solidFill>
                <a:srgbClr val="3B424E"/>
              </a:solidFill>
              <a:latin typeface="Raleway"/>
              <a:ea typeface="Raleway"/>
              <a:cs typeface="Raleway"/>
              <a:sym typeface="Raleway"/>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81"/>
          <p:cNvSpPr txBox="1"/>
          <p:nvPr/>
        </p:nvSpPr>
        <p:spPr>
          <a:xfrm>
            <a:off x="591150" y="1931900"/>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u="sng">
                <a:solidFill>
                  <a:schemeClr val="hlink"/>
                </a:solidFill>
                <a:latin typeface="Raleway"/>
                <a:ea typeface="Raleway"/>
                <a:cs typeface="Raleway"/>
                <a:sym typeface="Raleway"/>
                <a:hlinkClick r:id="rId3"/>
              </a:rPr>
              <a:t>Empilable</a:t>
            </a:r>
            <a:r>
              <a:rPr lang="fr" sz="1800">
                <a:solidFill>
                  <a:srgbClr val="3B424E"/>
                </a:solidFill>
                <a:latin typeface="Raleway"/>
                <a:ea typeface="Raleway"/>
                <a:cs typeface="Raleway"/>
                <a:sym typeface="Raleway"/>
              </a:rPr>
              <a:t> (stack)</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u="sng">
                <a:solidFill>
                  <a:schemeClr val="hlink"/>
                </a:solidFill>
                <a:latin typeface="Raleway"/>
                <a:ea typeface="Raleway"/>
                <a:cs typeface="Raleway"/>
                <a:sym typeface="Raleway"/>
                <a:hlinkClick r:id="rId4"/>
              </a:rPr>
              <a:t>Agrégation</a:t>
            </a:r>
            <a:r>
              <a:rPr lang="fr" sz="1800" u="sng">
                <a:solidFill>
                  <a:schemeClr val="hlink"/>
                </a:solidFill>
                <a:latin typeface="Raleway"/>
                <a:ea typeface="Raleway"/>
                <a:cs typeface="Raleway"/>
                <a:sym typeface="Raleway"/>
                <a:hlinkClick r:id="rId5"/>
              </a:rPr>
              <a:t> de liens</a:t>
            </a:r>
            <a:r>
              <a:rPr lang="fr" sz="1800">
                <a:solidFill>
                  <a:srgbClr val="3B424E"/>
                </a:solidFill>
                <a:latin typeface="Raleway"/>
                <a:ea typeface="Raleway"/>
                <a:cs typeface="Raleway"/>
                <a:sym typeface="Raleway"/>
              </a:rPr>
              <a:t> (ex. : LACP 802.3ad)</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u="sng">
                <a:solidFill>
                  <a:schemeClr val="hlink"/>
                </a:solidFill>
                <a:latin typeface="Raleway"/>
                <a:ea typeface="Raleway"/>
                <a:cs typeface="Raleway"/>
                <a:sym typeface="Raleway"/>
                <a:hlinkClick r:id="rId6"/>
              </a:rPr>
              <a:t>SNMP</a:t>
            </a:r>
            <a:r>
              <a:rPr lang="fr" sz="1800">
                <a:solidFill>
                  <a:srgbClr val="3B424E"/>
                </a:solidFill>
                <a:latin typeface="Raleway"/>
                <a:ea typeface="Raleway"/>
                <a:cs typeface="Raleway"/>
                <a:sym typeface="Raleway"/>
              </a:rPr>
              <a:t>/SMON (Protocole de supervision)</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Gestion de la redondance (</a:t>
            </a:r>
            <a:r>
              <a:rPr lang="fr" sz="1800" u="sng">
                <a:solidFill>
                  <a:schemeClr val="hlink"/>
                </a:solidFill>
                <a:latin typeface="Raleway"/>
                <a:ea typeface="Raleway"/>
                <a:cs typeface="Raleway"/>
                <a:sym typeface="Raleway"/>
                <a:hlinkClick r:id="rId7"/>
              </a:rPr>
              <a:t>SPB 802.1aq</a:t>
            </a: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Duplication de </a:t>
            </a:r>
            <a:r>
              <a:rPr lang="fr" sz="1800">
                <a:solidFill>
                  <a:srgbClr val="3B424E"/>
                </a:solidFill>
                <a:latin typeface="Raleway"/>
                <a:ea typeface="Raleway"/>
                <a:cs typeface="Raleway"/>
                <a:sym typeface="Raleway"/>
              </a:rPr>
              <a:t>trafic</a:t>
            </a:r>
            <a:r>
              <a:rPr lang="fr" sz="1800">
                <a:solidFill>
                  <a:srgbClr val="3B424E"/>
                </a:solidFill>
                <a:latin typeface="Raleway"/>
                <a:ea typeface="Raleway"/>
                <a:cs typeface="Raleway"/>
                <a:sym typeface="Raleway"/>
              </a:rPr>
              <a:t> (</a:t>
            </a:r>
            <a:r>
              <a:rPr lang="fr" sz="1800" u="sng">
                <a:solidFill>
                  <a:schemeClr val="hlink"/>
                </a:solidFill>
                <a:latin typeface="Raleway"/>
                <a:ea typeface="Raleway"/>
                <a:cs typeface="Raleway"/>
                <a:sym typeface="Raleway"/>
                <a:hlinkClick r:id="rId8"/>
              </a:rPr>
              <a:t>Port mirroring</a:t>
            </a: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Authentification (</a:t>
            </a:r>
            <a:r>
              <a:rPr lang="fr" sz="1800" u="sng">
                <a:solidFill>
                  <a:schemeClr val="hlink"/>
                </a:solidFill>
                <a:latin typeface="Raleway"/>
                <a:ea typeface="Raleway"/>
                <a:cs typeface="Raleway"/>
                <a:sym typeface="Raleway"/>
                <a:hlinkClick r:id="rId9"/>
              </a:rPr>
              <a:t>802.1x</a:t>
            </a: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Filtrage</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Cloisonnement</a:t>
            </a:r>
            <a:r>
              <a:rPr lang="fr" sz="1800">
                <a:solidFill>
                  <a:srgbClr val="3B424E"/>
                </a:solidFill>
                <a:latin typeface="Raleway"/>
                <a:ea typeface="Raleway"/>
                <a:cs typeface="Raleway"/>
                <a:sym typeface="Raleway"/>
              </a:rPr>
              <a:t> (VLAN)</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Support de la qualité de service (</a:t>
            </a:r>
            <a:r>
              <a:rPr lang="fr" sz="1800" u="sng">
                <a:solidFill>
                  <a:schemeClr val="hlink"/>
                </a:solidFill>
                <a:latin typeface="Raleway"/>
                <a:ea typeface="Raleway"/>
                <a:cs typeface="Raleway"/>
                <a:sym typeface="Raleway"/>
                <a:hlinkClick r:id="rId10"/>
              </a:rPr>
              <a:t>802.1p</a:t>
            </a: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a:t>
            </a:r>
            <a:endParaRPr sz="1800">
              <a:solidFill>
                <a:srgbClr val="3B424E"/>
              </a:solidFill>
              <a:latin typeface="Raleway"/>
              <a:ea typeface="Raleway"/>
              <a:cs typeface="Raleway"/>
              <a:sym typeface="Raleway"/>
            </a:endParaRPr>
          </a:p>
        </p:txBody>
      </p:sp>
      <p:sp>
        <p:nvSpPr>
          <p:cNvPr id="592" name="Google Shape;592;p81"/>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So many features !</a:t>
            </a:r>
            <a:endParaRPr>
              <a:solidFill>
                <a:srgbClr val="FFFFFF"/>
              </a:solidFill>
              <a:latin typeface="Raleway Light"/>
              <a:ea typeface="Raleway Light"/>
              <a:cs typeface="Raleway Light"/>
              <a:sym typeface="Raleway Light"/>
            </a:endParaRPr>
          </a:p>
        </p:txBody>
      </p:sp>
      <p:sp>
        <p:nvSpPr>
          <p:cNvPr id="593" name="Google Shape;593;p81"/>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Le commutation</a:t>
            </a:r>
            <a:endParaRPr sz="2200">
              <a:solidFill>
                <a:schemeClr val="lt1"/>
              </a:solidFill>
              <a:latin typeface="Varela Round"/>
              <a:ea typeface="Varela Round"/>
              <a:cs typeface="Varela Round"/>
              <a:sym typeface="Varela Round"/>
            </a:endParaRPr>
          </a:p>
        </p:txBody>
      </p:sp>
      <p:sp>
        <p:nvSpPr>
          <p:cNvPr id="594" name="Google Shape;594;p81"/>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Fonctionnalités de switch</a:t>
            </a:r>
            <a:endParaRPr i="1" sz="3700">
              <a:solidFill>
                <a:srgbClr val="F76C6C"/>
              </a:solidFill>
              <a:latin typeface="Varela Round"/>
              <a:ea typeface="Varela Round"/>
              <a:cs typeface="Varela Round"/>
              <a:sym typeface="Varela Rou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82"/>
          <p:cNvSpPr txBox="1"/>
          <p:nvPr>
            <p:ph type="title"/>
          </p:nvPr>
        </p:nvSpPr>
        <p:spPr>
          <a:xfrm>
            <a:off x="1835550" y="1787700"/>
            <a:ext cx="54729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Les VLAN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3"/>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Et paf !</a:t>
            </a:r>
            <a:endParaRPr>
              <a:solidFill>
                <a:srgbClr val="FFFFFF"/>
              </a:solidFill>
              <a:latin typeface="Raleway Light"/>
              <a:ea typeface="Raleway Light"/>
              <a:cs typeface="Raleway Light"/>
              <a:sym typeface="Raleway Light"/>
            </a:endParaRPr>
          </a:p>
        </p:txBody>
      </p:sp>
      <p:sp>
        <p:nvSpPr>
          <p:cNvPr id="605" name="Google Shape;605;p83"/>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VLAN</a:t>
            </a:r>
            <a:endParaRPr sz="2200">
              <a:solidFill>
                <a:schemeClr val="lt1"/>
              </a:solidFill>
              <a:latin typeface="Varela Round"/>
              <a:ea typeface="Varela Round"/>
              <a:cs typeface="Varela Round"/>
              <a:sym typeface="Varela Round"/>
            </a:endParaRPr>
          </a:p>
        </p:txBody>
      </p:sp>
      <p:sp>
        <p:nvSpPr>
          <p:cNvPr id="606" name="Google Shape;606;p83"/>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Réseaux locaux virtuels</a:t>
            </a:r>
            <a:endParaRPr i="1" sz="3700">
              <a:solidFill>
                <a:srgbClr val="F76C6C"/>
              </a:solidFill>
              <a:latin typeface="Varela Round"/>
              <a:ea typeface="Varela Round"/>
              <a:cs typeface="Varela Round"/>
              <a:sym typeface="Varela Round"/>
            </a:endParaRPr>
          </a:p>
        </p:txBody>
      </p:sp>
      <p:sp>
        <p:nvSpPr>
          <p:cNvPr id="607" name="Google Shape;607;p83"/>
          <p:cNvSpPr txBox="1"/>
          <p:nvPr/>
        </p:nvSpPr>
        <p:spPr>
          <a:xfrm>
            <a:off x="591150" y="1931900"/>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Les VLAN (</a:t>
            </a:r>
            <a:r>
              <a:rPr i="1" lang="fr" sz="1800">
                <a:solidFill>
                  <a:srgbClr val="3B424E"/>
                </a:solidFill>
                <a:latin typeface="Raleway"/>
                <a:ea typeface="Raleway"/>
                <a:cs typeface="Raleway"/>
                <a:sym typeface="Raleway"/>
              </a:rPr>
              <a:t>Virtual LAN</a:t>
            </a:r>
            <a:r>
              <a:rPr lang="fr" sz="1800">
                <a:solidFill>
                  <a:srgbClr val="3B424E"/>
                </a:solidFill>
                <a:latin typeface="Raleway"/>
                <a:ea typeface="Raleway"/>
                <a:cs typeface="Raleway"/>
                <a:sym typeface="Raleway"/>
              </a:rPr>
              <a:t>) permettent de segmenter un réseau ethernet</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Séparer les domaines de diffusion (broadcast)</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Les hôtes sur des VLAN différents ne peuvent plus communiquer</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Sans avoir besoin d'avoir des réseaux physiques</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Consiste sur un switch à affecter un ensemble de port à un VLAN</a:t>
            </a:r>
            <a:endParaRPr sz="1800">
              <a:solidFill>
                <a:srgbClr val="3B424E"/>
              </a:solidFill>
              <a:latin typeface="Raleway"/>
              <a:ea typeface="Raleway"/>
              <a:cs typeface="Raleway"/>
              <a:sym typeface="Raleway"/>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84"/>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Et paf !</a:t>
            </a:r>
            <a:endParaRPr>
              <a:solidFill>
                <a:srgbClr val="FFFFFF"/>
              </a:solidFill>
              <a:latin typeface="Raleway Light"/>
              <a:ea typeface="Raleway Light"/>
              <a:cs typeface="Raleway Light"/>
              <a:sym typeface="Raleway Light"/>
            </a:endParaRPr>
          </a:p>
        </p:txBody>
      </p:sp>
      <p:sp>
        <p:nvSpPr>
          <p:cNvPr id="613" name="Google Shape;613;p84"/>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VLAN</a:t>
            </a:r>
            <a:endParaRPr sz="2200">
              <a:solidFill>
                <a:schemeClr val="lt1"/>
              </a:solidFill>
              <a:latin typeface="Varela Round"/>
              <a:ea typeface="Varela Round"/>
              <a:cs typeface="Varela Round"/>
              <a:sym typeface="Varela Round"/>
            </a:endParaRPr>
          </a:p>
        </p:txBody>
      </p:sp>
      <p:sp>
        <p:nvSpPr>
          <p:cNvPr id="614" name="Google Shape;614;p84"/>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IEEE 802.1Q</a:t>
            </a:r>
            <a:endParaRPr i="1" sz="3700">
              <a:solidFill>
                <a:srgbClr val="F76C6C"/>
              </a:solidFill>
              <a:latin typeface="Varela Round"/>
              <a:ea typeface="Varela Round"/>
              <a:cs typeface="Varela Round"/>
              <a:sym typeface="Varela Round"/>
            </a:endParaRPr>
          </a:p>
        </p:txBody>
      </p:sp>
      <p:sp>
        <p:nvSpPr>
          <p:cNvPr id="615" name="Google Shape;615;p84"/>
          <p:cNvSpPr txBox="1"/>
          <p:nvPr/>
        </p:nvSpPr>
        <p:spPr>
          <a:xfrm>
            <a:off x="591150" y="1931900"/>
            <a:ext cx="8253600" cy="1684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Pour des VLAN inter-switch (entre switch) : IEEE 802.1Q</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Ajoute un entête (4 octets) après l'entête ethernet</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2 octets Tag Protocol Identifier (EtherType de 802.1Q)</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2 octets Tag Control Information - Information QoS (802.1p) + VLAN id</a:t>
            </a:r>
            <a:endParaRPr sz="1800">
              <a:solidFill>
                <a:srgbClr val="3B424E"/>
              </a:solidFill>
              <a:latin typeface="Raleway"/>
              <a:ea typeface="Raleway"/>
              <a:cs typeface="Raleway"/>
              <a:sym typeface="Raleway"/>
            </a:endParaRPr>
          </a:p>
        </p:txBody>
      </p:sp>
      <p:pic>
        <p:nvPicPr>
          <p:cNvPr id="616" name="Google Shape;616;p84"/>
          <p:cNvPicPr preferRelativeResize="0"/>
          <p:nvPr/>
        </p:nvPicPr>
        <p:blipFill>
          <a:blip r:embed="rId3">
            <a:alphaModFix/>
          </a:blip>
          <a:stretch>
            <a:fillRect/>
          </a:stretch>
        </p:blipFill>
        <p:spPr>
          <a:xfrm>
            <a:off x="914400" y="3712717"/>
            <a:ext cx="7315200" cy="133344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85"/>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Communication entre switch</a:t>
            </a:r>
            <a:endParaRPr>
              <a:solidFill>
                <a:srgbClr val="FFFFFF"/>
              </a:solidFill>
              <a:latin typeface="Raleway Light"/>
              <a:ea typeface="Raleway Light"/>
              <a:cs typeface="Raleway Light"/>
              <a:sym typeface="Raleway Light"/>
            </a:endParaRPr>
          </a:p>
        </p:txBody>
      </p:sp>
      <p:sp>
        <p:nvSpPr>
          <p:cNvPr id="622" name="Google Shape;622;p85"/>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VLAN</a:t>
            </a:r>
            <a:endParaRPr sz="2200">
              <a:solidFill>
                <a:schemeClr val="lt1"/>
              </a:solidFill>
              <a:latin typeface="Varela Round"/>
              <a:ea typeface="Varela Round"/>
              <a:cs typeface="Varela Round"/>
              <a:sym typeface="Varela Round"/>
            </a:endParaRPr>
          </a:p>
        </p:txBody>
      </p:sp>
      <p:sp>
        <p:nvSpPr>
          <p:cNvPr id="623" name="Google Shape;623;p85"/>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VLAN inter switch</a:t>
            </a:r>
            <a:endParaRPr i="1" sz="3700">
              <a:solidFill>
                <a:srgbClr val="F76C6C"/>
              </a:solidFill>
              <a:latin typeface="Varela Round"/>
              <a:ea typeface="Varela Round"/>
              <a:cs typeface="Varela Round"/>
              <a:sym typeface="Varela Round"/>
            </a:endParaRPr>
          </a:p>
        </p:txBody>
      </p:sp>
      <p:sp>
        <p:nvSpPr>
          <p:cNvPr id="624" name="Google Shape;624;p85"/>
          <p:cNvSpPr txBox="1"/>
          <p:nvPr/>
        </p:nvSpPr>
        <p:spPr>
          <a:xfrm>
            <a:off x="591150" y="1931900"/>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Ces trames 802.1Q ne circulent que sur les liens inter switch</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Le switch </a:t>
            </a:r>
            <a:r>
              <a:rPr lang="fr" sz="1800">
                <a:solidFill>
                  <a:srgbClr val="3B424E"/>
                </a:solidFill>
                <a:latin typeface="Raleway"/>
                <a:ea typeface="Raleway"/>
                <a:cs typeface="Raleway"/>
                <a:sym typeface="Raleway"/>
              </a:rPr>
              <a:t>ajoute</a:t>
            </a:r>
            <a:r>
              <a:rPr lang="fr" sz="1800">
                <a:solidFill>
                  <a:srgbClr val="3B424E"/>
                </a:solidFill>
                <a:latin typeface="Raleway"/>
                <a:ea typeface="Raleway"/>
                <a:cs typeface="Raleway"/>
                <a:sym typeface="Raleway"/>
              </a:rPr>
              <a:t> cet entête en fonction du port </a:t>
            </a:r>
            <a:r>
              <a:rPr lang="fr" sz="1800">
                <a:solidFill>
                  <a:srgbClr val="3B424E"/>
                </a:solidFill>
                <a:latin typeface="Raleway"/>
                <a:ea typeface="Raleway"/>
                <a:cs typeface="Raleway"/>
                <a:sym typeface="Raleway"/>
              </a:rPr>
              <a:t>émetteur</a:t>
            </a:r>
            <a:r>
              <a:rPr lang="fr" sz="1800">
                <a:solidFill>
                  <a:srgbClr val="3B424E"/>
                </a:solidFill>
                <a:latin typeface="Raleway"/>
                <a:ea typeface="Raleway"/>
                <a:cs typeface="Raleway"/>
                <a:sym typeface="Raleway"/>
              </a:rPr>
              <a:t> (et du VLAN auquel il appartient)</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Re-calcul le CRC</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À </a:t>
            </a:r>
            <a:r>
              <a:rPr lang="fr" sz="1800">
                <a:solidFill>
                  <a:srgbClr val="3B424E"/>
                </a:solidFill>
                <a:latin typeface="Raleway"/>
                <a:ea typeface="Raleway"/>
                <a:cs typeface="Raleway"/>
                <a:sym typeface="Raleway"/>
              </a:rPr>
              <a:t>réception</a:t>
            </a:r>
            <a:r>
              <a:rPr lang="fr" sz="1800">
                <a:solidFill>
                  <a:srgbClr val="3B424E"/>
                </a:solidFill>
                <a:latin typeface="Raleway"/>
                <a:ea typeface="Raleway"/>
                <a:cs typeface="Raleway"/>
                <a:sym typeface="Raleway"/>
              </a:rPr>
              <a:t> le switch ôte cet </a:t>
            </a:r>
            <a:r>
              <a:rPr lang="fr" sz="1800">
                <a:solidFill>
                  <a:srgbClr val="3B424E"/>
                </a:solidFill>
                <a:latin typeface="Raleway"/>
                <a:ea typeface="Raleway"/>
                <a:cs typeface="Raleway"/>
                <a:sym typeface="Raleway"/>
              </a:rPr>
              <a:t>en tête</a:t>
            </a:r>
            <a:r>
              <a:rPr lang="fr" sz="1800">
                <a:solidFill>
                  <a:srgbClr val="3B424E"/>
                </a:solidFill>
                <a:latin typeface="Raleway"/>
                <a:ea typeface="Raleway"/>
                <a:cs typeface="Raleway"/>
                <a:sym typeface="Raleway"/>
              </a:rPr>
              <a:t> avant de transmettre à la destination (et re-calcul à nouveau le CRC)</a:t>
            </a:r>
            <a:endParaRPr sz="1800">
              <a:solidFill>
                <a:srgbClr val="3B424E"/>
              </a:solidFill>
              <a:latin typeface="Raleway"/>
              <a:ea typeface="Raleway"/>
              <a:cs typeface="Raleway"/>
              <a:sym typeface="Raleway"/>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86"/>
          <p:cNvSpPr txBox="1"/>
          <p:nvPr/>
        </p:nvSpPr>
        <p:spPr>
          <a:xfrm>
            <a:off x="5653850" y="343200"/>
            <a:ext cx="3510000" cy="36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a:solidFill>
                  <a:srgbClr val="FFFFFF"/>
                </a:solidFill>
                <a:latin typeface="Raleway Light"/>
                <a:ea typeface="Raleway Light"/>
                <a:cs typeface="Raleway Light"/>
                <a:sym typeface="Raleway Light"/>
              </a:rPr>
              <a:t>Juste avant de finir</a:t>
            </a:r>
            <a:endParaRPr>
              <a:solidFill>
                <a:srgbClr val="FFFFFF"/>
              </a:solidFill>
              <a:latin typeface="Raleway Light"/>
              <a:ea typeface="Raleway Light"/>
              <a:cs typeface="Raleway Light"/>
              <a:sym typeface="Raleway Light"/>
            </a:endParaRPr>
          </a:p>
        </p:txBody>
      </p:sp>
      <p:sp>
        <p:nvSpPr>
          <p:cNvPr id="630" name="Google Shape;630;p86"/>
          <p:cNvSpPr txBox="1"/>
          <p:nvPr/>
        </p:nvSpPr>
        <p:spPr>
          <a:xfrm>
            <a:off x="1323650" y="149750"/>
            <a:ext cx="4285500" cy="720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fr" sz="2200">
                <a:solidFill>
                  <a:schemeClr val="lt1"/>
                </a:solidFill>
                <a:latin typeface="Varela Round"/>
                <a:ea typeface="Varela Round"/>
                <a:cs typeface="Varela Round"/>
                <a:sym typeface="Varela Round"/>
              </a:rPr>
              <a:t>Évolutions d'ethernet</a:t>
            </a:r>
            <a:endParaRPr sz="2200">
              <a:solidFill>
                <a:schemeClr val="lt1"/>
              </a:solidFill>
              <a:latin typeface="Varela Round"/>
              <a:ea typeface="Varela Round"/>
              <a:cs typeface="Varela Round"/>
              <a:sym typeface="Varela Round"/>
            </a:endParaRPr>
          </a:p>
        </p:txBody>
      </p:sp>
      <p:sp>
        <p:nvSpPr>
          <p:cNvPr id="631" name="Google Shape;631;p86"/>
          <p:cNvSpPr txBox="1"/>
          <p:nvPr/>
        </p:nvSpPr>
        <p:spPr>
          <a:xfrm>
            <a:off x="533000" y="1180613"/>
            <a:ext cx="8471100" cy="531300"/>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None/>
            </a:pPr>
            <a:r>
              <a:rPr lang="fr" sz="3700">
                <a:solidFill>
                  <a:srgbClr val="F76C6C"/>
                </a:solidFill>
                <a:latin typeface="Varela Round"/>
                <a:ea typeface="Varela Round"/>
                <a:cs typeface="Varela Round"/>
                <a:sym typeface="Varela Round"/>
              </a:rPr>
              <a:t>Autres extensions notables</a:t>
            </a:r>
            <a:endParaRPr i="1" sz="3700">
              <a:solidFill>
                <a:srgbClr val="F76C6C"/>
              </a:solidFill>
              <a:latin typeface="Varela Round"/>
              <a:ea typeface="Varela Round"/>
              <a:cs typeface="Varela Round"/>
              <a:sym typeface="Varela Round"/>
            </a:endParaRPr>
          </a:p>
        </p:txBody>
      </p:sp>
      <p:sp>
        <p:nvSpPr>
          <p:cNvPr id="632" name="Google Shape;632;p86"/>
          <p:cNvSpPr txBox="1"/>
          <p:nvPr/>
        </p:nvSpPr>
        <p:spPr>
          <a:xfrm>
            <a:off x="591150" y="1931900"/>
            <a:ext cx="7961700" cy="30432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Autonégociation (apparu avec Fast Ethernet 100 Mbps) :</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Les cartes négocient le débit et le duplex (half/full)</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u="sng">
                <a:solidFill>
                  <a:schemeClr val="hlink"/>
                </a:solidFill>
                <a:latin typeface="Raleway"/>
                <a:ea typeface="Raleway"/>
                <a:cs typeface="Raleway"/>
                <a:sym typeface="Raleway"/>
                <a:hlinkClick r:id="rId3"/>
              </a:rPr>
              <a:t>Power over Ethernet (PoE)</a:t>
            </a:r>
            <a:r>
              <a:rPr lang="fr" sz="1800">
                <a:solidFill>
                  <a:srgbClr val="3B424E"/>
                </a:solidFill>
                <a:latin typeface="Raleway"/>
                <a:ea typeface="Raleway"/>
                <a:cs typeface="Raleway"/>
                <a:sym typeface="Raleway"/>
              </a:rPr>
              <a:t> :</a:t>
            </a:r>
            <a:endParaRPr sz="1800">
              <a:solidFill>
                <a:srgbClr val="3B424E"/>
              </a:solidFill>
              <a:latin typeface="Raleway"/>
              <a:ea typeface="Raleway"/>
              <a:cs typeface="Raleway"/>
              <a:sym typeface="Raleway"/>
            </a:endParaRPr>
          </a:p>
          <a:p>
            <a:pPr indent="-342900" lvl="0" marL="457200" rtl="0" algn="l">
              <a:lnSpc>
                <a:spcPct val="115000"/>
              </a:lnSpc>
              <a:spcBef>
                <a:spcPts val="0"/>
              </a:spcBef>
              <a:spcAft>
                <a:spcPts val="0"/>
              </a:spcAft>
              <a:buClr>
                <a:srgbClr val="3B424E"/>
              </a:buClr>
              <a:buSzPts val="1800"/>
              <a:buFont typeface="Raleway"/>
              <a:buChar char="-"/>
            </a:pPr>
            <a:r>
              <a:rPr lang="fr" sz="1800">
                <a:solidFill>
                  <a:srgbClr val="3B424E"/>
                </a:solidFill>
                <a:latin typeface="Raleway"/>
                <a:ea typeface="Raleway"/>
                <a:cs typeface="Raleway"/>
                <a:sym typeface="Raleway"/>
              </a:rPr>
              <a:t>Permet l'alimentation </a:t>
            </a:r>
            <a:r>
              <a:rPr lang="fr" sz="1800">
                <a:solidFill>
                  <a:srgbClr val="3B424E"/>
                </a:solidFill>
                <a:latin typeface="Raleway"/>
                <a:ea typeface="Raleway"/>
                <a:cs typeface="Raleway"/>
                <a:sym typeface="Raleway"/>
              </a:rPr>
              <a:t>électrique</a:t>
            </a:r>
            <a:r>
              <a:rPr lang="fr" sz="1800">
                <a:solidFill>
                  <a:srgbClr val="3B424E"/>
                </a:solidFill>
                <a:latin typeface="Raleway"/>
                <a:ea typeface="Raleway"/>
                <a:cs typeface="Raleway"/>
                <a:sym typeface="Raleway"/>
              </a:rPr>
              <a:t> via les câbles ethernet</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rPr lang="fr" sz="1800">
                <a:solidFill>
                  <a:srgbClr val="3B424E"/>
                </a:solidFill>
                <a:latin typeface="Raleway"/>
                <a:ea typeface="Raleway"/>
                <a:cs typeface="Raleway"/>
                <a:sym typeface="Raleway"/>
              </a:rPr>
              <a:t>Les </a:t>
            </a:r>
            <a:r>
              <a:rPr lang="fr" sz="1800" u="sng">
                <a:solidFill>
                  <a:schemeClr val="hlink"/>
                </a:solidFill>
                <a:latin typeface="Raleway"/>
                <a:ea typeface="Raleway"/>
                <a:cs typeface="Raleway"/>
                <a:sym typeface="Raleway"/>
                <a:hlinkClick r:id="rId4"/>
              </a:rPr>
              <a:t>jumbo frames</a:t>
            </a:r>
            <a:r>
              <a:rPr lang="fr" sz="1800">
                <a:solidFill>
                  <a:srgbClr val="3B424E"/>
                </a:solidFill>
                <a:latin typeface="Raleway"/>
                <a:ea typeface="Raleway"/>
                <a:cs typeface="Raleway"/>
                <a:sym typeface="Raleway"/>
              </a:rPr>
              <a:t> : augmentation du MTU de 1500 jusqu'à 9000</a:t>
            </a:r>
            <a:endParaRPr sz="1800">
              <a:solidFill>
                <a:srgbClr val="3B424E"/>
              </a:solidFill>
              <a:latin typeface="Raleway"/>
              <a:ea typeface="Raleway"/>
              <a:cs typeface="Raleway"/>
              <a:sym typeface="Raleway"/>
            </a:endParaRPr>
          </a:p>
          <a:p>
            <a:pPr indent="0" lvl="0" marL="0" rtl="0" algn="l">
              <a:lnSpc>
                <a:spcPct val="115000"/>
              </a:lnSpc>
              <a:spcBef>
                <a:spcPts val="0"/>
              </a:spcBef>
              <a:spcAft>
                <a:spcPts val="0"/>
              </a:spcAft>
              <a:buNone/>
            </a:pPr>
            <a:r>
              <a:t/>
            </a:r>
            <a:endParaRPr sz="1800">
              <a:solidFill>
                <a:srgbClr val="3B424E"/>
              </a:solidFill>
              <a:latin typeface="Raleway"/>
              <a:ea typeface="Raleway"/>
              <a:cs typeface="Raleway"/>
              <a:sym typeface="Raleway"/>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87"/>
          <p:cNvSpPr txBox="1"/>
          <p:nvPr/>
        </p:nvSpPr>
        <p:spPr>
          <a:xfrm>
            <a:off x="1382325" y="310750"/>
            <a:ext cx="3954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800">
                <a:latin typeface="Raleway"/>
                <a:ea typeface="Raleway"/>
                <a:cs typeface="Raleway"/>
                <a:sym typeface="Raleway"/>
              </a:rPr>
              <a:t>En conclusion</a:t>
            </a:r>
            <a:endParaRPr sz="2800">
              <a:latin typeface="Raleway"/>
              <a:ea typeface="Raleway"/>
              <a:cs typeface="Raleway"/>
              <a:sym typeface="Raleway"/>
            </a:endParaRPr>
          </a:p>
        </p:txBody>
      </p:sp>
      <p:sp>
        <p:nvSpPr>
          <p:cNvPr id="638" name="Google Shape;638;p87"/>
          <p:cNvSpPr txBox="1"/>
          <p:nvPr/>
        </p:nvSpPr>
        <p:spPr>
          <a:xfrm>
            <a:off x="610800" y="1178725"/>
            <a:ext cx="7983000" cy="2955300"/>
          </a:xfrm>
          <a:prstGeom prst="rect">
            <a:avLst/>
          </a:prstGeom>
          <a:noFill/>
          <a:ln>
            <a:noFill/>
          </a:ln>
        </p:spPr>
        <p:txBody>
          <a:bodyPr anchorCtr="0" anchor="t" bIns="91425" lIns="91425" spcFirstLastPara="1" rIns="91425" wrap="square" tIns="91425">
            <a:spAutoFit/>
          </a:bodyPr>
          <a:lstStyle/>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Aperçu des normes ethernet 802.3</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Structure d'une adresse MAC</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Format des trames ethernet 2</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Notion de MTU</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La commutation ethernet</a:t>
            </a:r>
            <a:endParaRPr sz="1800">
              <a:latin typeface="Raleway"/>
              <a:ea typeface="Raleway"/>
              <a:cs typeface="Raleway"/>
              <a:sym typeface="Raleway"/>
            </a:endParaRPr>
          </a:p>
          <a:p>
            <a:pPr indent="-342900" lvl="0" marL="457200" rtl="0" algn="l">
              <a:lnSpc>
                <a:spcPct val="150000"/>
              </a:lnSpc>
              <a:spcBef>
                <a:spcPts val="0"/>
              </a:spcBef>
              <a:spcAft>
                <a:spcPts val="0"/>
              </a:spcAft>
              <a:buSzPts val="1800"/>
              <a:buFont typeface="Raleway"/>
              <a:buChar char="-"/>
            </a:pPr>
            <a:r>
              <a:rPr lang="fr" sz="1800">
                <a:latin typeface="Raleway"/>
                <a:ea typeface="Raleway"/>
                <a:cs typeface="Raleway"/>
                <a:sym typeface="Raleway"/>
              </a:rPr>
              <a:t>Les VLAN</a:t>
            </a:r>
            <a:endParaRPr sz="1800">
              <a:latin typeface="Raleway"/>
              <a:ea typeface="Raleway"/>
              <a:cs typeface="Raleway"/>
              <a:sym typeface="Raleway"/>
            </a:endParaRPr>
          </a:p>
          <a:p>
            <a:pPr indent="0" lvl="0" marL="0" rtl="0" algn="l">
              <a:lnSpc>
                <a:spcPct val="150000"/>
              </a:lnSpc>
              <a:spcBef>
                <a:spcPts val="0"/>
              </a:spcBef>
              <a:spcAft>
                <a:spcPts val="0"/>
              </a:spcAft>
              <a:buNone/>
            </a:pPr>
            <a:r>
              <a:t/>
            </a:r>
            <a:endParaRPr sz="1800">
              <a:latin typeface="Raleway"/>
              <a:ea typeface="Raleway"/>
              <a:cs typeface="Raleway"/>
              <a:sym typeface="Raleway"/>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8"/>
          <p:cNvSpPr txBox="1"/>
          <p:nvPr>
            <p:ph type="title"/>
          </p:nvPr>
        </p:nvSpPr>
        <p:spPr>
          <a:xfrm>
            <a:off x="695950" y="1787700"/>
            <a:ext cx="7775100" cy="156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solidFill>
                  <a:schemeClr val="lt1"/>
                </a:solidFill>
              </a:rPr>
              <a:t>Atelier</a:t>
            </a:r>
            <a:endParaRPr>
              <a:solidFill>
                <a:schemeClr val="lt1"/>
              </a:solidFill>
            </a:endParaRPr>
          </a:p>
          <a:p>
            <a:pPr indent="0" lvl="0" marL="0" rtl="0" algn="ctr">
              <a:spcBef>
                <a:spcPts val="0"/>
              </a:spcBef>
              <a:spcAft>
                <a:spcPts val="0"/>
              </a:spcAft>
              <a:buNone/>
            </a:pPr>
            <a:r>
              <a:rPr lang="fr" sz="2200" u="sng">
                <a:solidFill>
                  <a:schemeClr val="lt1"/>
                </a:solidFill>
                <a:hlinkClick r:id="rId3">
                  <a:extLst>
                    <a:ext uri="{A12FA001-AC4F-418D-AE19-62706E023703}">
                      <ahyp:hlinkClr val="tx"/>
                    </a:ext>
                  </a:extLst>
                </a:hlinkClick>
              </a:rPr>
              <a:t>https://wildcodeschool.github.io/atelier-reseau-modele-en-couche-et-encapsulation/</a:t>
            </a:r>
            <a:endParaRPr sz="22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ild Code Schoo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95BCD69E022945B656A40AACEDB379" ma:contentTypeVersion="11" ma:contentTypeDescription="Crée un document." ma:contentTypeScope="" ma:versionID="8923e8433c6716d7686a5b6f5dd8266e">
  <xsd:schema xmlns:xsd="http://www.w3.org/2001/XMLSchema" xmlns:xs="http://www.w3.org/2001/XMLSchema" xmlns:p="http://schemas.microsoft.com/office/2006/metadata/properties" xmlns:ns2="7c1ee555-7b3c-4988-931f-cadd2f48ddb9" xmlns:ns3="1a22b4b4-76dc-490b-b8ee-5a98e137da7d" targetNamespace="http://schemas.microsoft.com/office/2006/metadata/properties" ma:root="true" ma:fieldsID="3e51ea4e23a5e4ea21a9e9451687ca5a" ns2:_="" ns3:_="">
    <xsd:import namespace="7c1ee555-7b3c-4988-931f-cadd2f48ddb9"/>
    <xsd:import namespace="1a22b4b4-76dc-490b-b8ee-5a98e137da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1ee555-7b3c-4988-931f-cadd2f48dd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3c8c2cc9-d6d0-495b-acdd-b9c333c1485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a22b4b4-76dc-490b-b8ee-5a98e137da7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0c0136c-8561-498a-939a-d1cca54c1f45}" ma:internalName="TaxCatchAll" ma:showField="CatchAllData" ma:web="1a22b4b4-76dc-490b-b8ee-5a98e137da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a22b4b4-76dc-490b-b8ee-5a98e137da7d" xsi:nil="true"/>
    <lcf76f155ced4ddcb4097134ff3c332f xmlns="7c1ee555-7b3c-4988-931f-cadd2f48ddb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E897EA7-2603-47A8-A4D2-77F6995B5C2D}"/>
</file>

<file path=customXml/itemProps2.xml><?xml version="1.0" encoding="utf-8"?>
<ds:datastoreItem xmlns:ds="http://schemas.openxmlformats.org/officeDocument/2006/customXml" ds:itemID="{64B8743A-95C0-48CF-8B3A-C6B3625CB673}"/>
</file>

<file path=customXml/itemProps3.xml><?xml version="1.0" encoding="utf-8"?>
<ds:datastoreItem xmlns:ds="http://schemas.openxmlformats.org/officeDocument/2006/customXml" ds:itemID="{E584E6AF-BDA4-4F2D-93AF-FFF7CEF70318}"/>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0x0101008695BCD69E022945B656A40AACEDB379</vt:lpwstr>
  </property>
</Properties>
</file>